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1"/>
    <p:sldId id="257" r:id="rId52"/>
    <p:sldId id="258" r:id="rId53"/>
    <p:sldId id="259" r:id="rId54"/>
    <p:sldId id="260" r:id="rId55"/>
    <p:sldId id="261" r:id="rId56"/>
    <p:sldId id="262" r:id="rId57"/>
    <p:sldId id="263" r:id="rId58"/>
    <p:sldId id="264" r:id="rId59"/>
    <p:sldId id="265" r:id="rId60"/>
    <p:sldId id="266" r:id="rId61"/>
    <p:sldId id="267" r:id="rId62"/>
    <p:sldId id="268" r:id="rId63"/>
    <p:sldId id="269" r:id="rId64"/>
    <p:sldId id="270" r:id="rId65"/>
    <p:sldId id="271" r:id="rId66"/>
    <p:sldId id="272" r:id="rId67"/>
    <p:sldId id="273" r:id="rId68"/>
    <p:sldId id="274" r:id="rId69"/>
    <p:sldId id="275" r:id="rId7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Glacial Indifference" charset="1" panose="00000000000000000000"/>
      <p:regular r:id="rId8"/>
    </p:embeddedFont>
    <p:embeddedFont>
      <p:font typeface="Glacial Indifference Bold" charset="1" panose="00000800000000000000"/>
      <p:regular r:id="rId9"/>
    </p:embeddedFont>
    <p:embeddedFont>
      <p:font typeface="Glacial Indifference Italics" charset="1" panose="00000000000000000000"/>
      <p:regular r:id="rId10"/>
    </p:embeddedFont>
    <p:embeddedFont>
      <p:font typeface="Glacial Indifference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Archivo Black" charset="1" panose="020B0A03020202020B04"/>
      <p:regular r:id="rId16"/>
    </p:embeddedFont>
    <p:embeddedFont>
      <p:font typeface="League Spartan" charset="1" panose="00000800000000000000"/>
      <p:regular r:id="rId17"/>
    </p:embeddedFont>
    <p:embeddedFont>
      <p:font typeface="Montserrat Light" charset="1" panose="00000400000000000000"/>
      <p:regular r:id="rId18"/>
    </p:embeddedFont>
    <p:embeddedFont>
      <p:font typeface="Montserrat Light Bold" charset="1" panose="00000800000000000000"/>
      <p:regular r:id="rId19"/>
    </p:embeddedFont>
    <p:embeddedFont>
      <p:font typeface="Montserrat Light Italics" charset="1" panose="00000400000000000000"/>
      <p:regular r:id="rId20"/>
    </p:embeddedFont>
    <p:embeddedFont>
      <p:font typeface="Montserrat Light Bold Italics" charset="1" panose="00000800000000000000"/>
      <p:regular r:id="rId21"/>
    </p:embeddedFont>
    <p:embeddedFont>
      <p:font typeface="DM Sans" charset="1" panose="00000000000000000000"/>
      <p:regular r:id="rId22"/>
    </p:embeddedFont>
    <p:embeddedFont>
      <p:font typeface="DM Sans Bold" charset="1" panose="00000000000000000000"/>
      <p:regular r:id="rId23"/>
    </p:embeddedFont>
    <p:embeddedFont>
      <p:font typeface="DM Sans Italics" charset="1" panose="00000000000000000000"/>
      <p:regular r:id="rId24"/>
    </p:embeddedFont>
    <p:embeddedFont>
      <p:font typeface="DM Sans Bold Italics" charset="1" panose="00000000000000000000"/>
      <p:regular r:id="rId25"/>
    </p:embeddedFont>
    <p:embeddedFont>
      <p:font typeface="Celandine" charset="1" panose="00000500000000000000"/>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
      <p:font typeface="Now" charset="1" panose="00000500000000000000"/>
      <p:regular r:id="rId33"/>
    </p:embeddedFont>
    <p:embeddedFont>
      <p:font typeface="Now Bold" charset="1" panose="00000800000000000000"/>
      <p:regular r:id="rId34"/>
    </p:embeddedFont>
    <p:embeddedFont>
      <p:font typeface="Now Thin" charset="1" panose="00000300000000000000"/>
      <p:regular r:id="rId35"/>
    </p:embeddedFont>
    <p:embeddedFont>
      <p:font typeface="Now Light" charset="1" panose="00000400000000000000"/>
      <p:regular r:id="rId36"/>
    </p:embeddedFont>
    <p:embeddedFont>
      <p:font typeface="Now Medium" charset="1" panose="00000600000000000000"/>
      <p:regular r:id="rId37"/>
    </p:embeddedFont>
    <p:embeddedFont>
      <p:font typeface="Now Heavy" charset="1" panose="00000A00000000000000"/>
      <p:regular r:id="rId38"/>
    </p:embeddedFont>
    <p:embeddedFont>
      <p:font typeface="Open Sauce" charset="1" panose="00000500000000000000"/>
      <p:regular r:id="rId39"/>
    </p:embeddedFont>
    <p:embeddedFont>
      <p:font typeface="Open Sauce Bold" charset="1" panose="00000800000000000000"/>
      <p:regular r:id="rId40"/>
    </p:embeddedFont>
    <p:embeddedFont>
      <p:font typeface="Open Sauce Italics" charset="1" panose="00000500000000000000"/>
      <p:regular r:id="rId41"/>
    </p:embeddedFont>
    <p:embeddedFont>
      <p:font typeface="Open Sauce Bold Italics" charset="1" panose="00000800000000000000"/>
      <p:regular r:id="rId42"/>
    </p:embeddedFont>
    <p:embeddedFont>
      <p:font typeface="Open Sauce Light" charset="1" panose="00000400000000000000"/>
      <p:regular r:id="rId43"/>
    </p:embeddedFont>
    <p:embeddedFont>
      <p:font typeface="Open Sauce Light Italics" charset="1" panose="00000400000000000000"/>
      <p:regular r:id="rId44"/>
    </p:embeddedFont>
    <p:embeddedFont>
      <p:font typeface="Open Sauce Medium" charset="1" panose="00000600000000000000"/>
      <p:regular r:id="rId45"/>
    </p:embeddedFont>
    <p:embeddedFont>
      <p:font typeface="Open Sauce Medium Italics" charset="1" panose="00000600000000000000"/>
      <p:regular r:id="rId46"/>
    </p:embeddedFont>
    <p:embeddedFont>
      <p:font typeface="Open Sauce Semi-Bold" charset="1" panose="00000700000000000000"/>
      <p:regular r:id="rId47"/>
    </p:embeddedFont>
    <p:embeddedFont>
      <p:font typeface="Open Sauce Semi-Bold Italics" charset="1" panose="00000700000000000000"/>
      <p:regular r:id="rId48"/>
    </p:embeddedFont>
    <p:embeddedFont>
      <p:font typeface="Open Sauce Heavy" charset="1" panose="00000A00000000000000"/>
      <p:regular r:id="rId49"/>
    </p:embeddedFont>
    <p:embeddedFont>
      <p:font typeface="Open Sauce Heavy Italics" charset="1" panose="00000A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slides/slide1.xml" Type="http://schemas.openxmlformats.org/officeDocument/2006/relationships/slide"/><Relationship Id="rId52" Target="slides/slide2.xml" Type="http://schemas.openxmlformats.org/officeDocument/2006/relationships/slide"/><Relationship Id="rId53" Target="slides/slide3.xml" Type="http://schemas.openxmlformats.org/officeDocument/2006/relationships/slide"/><Relationship Id="rId54" Target="slides/slide4.xml" Type="http://schemas.openxmlformats.org/officeDocument/2006/relationships/slide"/><Relationship Id="rId55" Target="slides/slide5.xml" Type="http://schemas.openxmlformats.org/officeDocument/2006/relationships/slide"/><Relationship Id="rId56" Target="slides/slide6.xml" Type="http://schemas.openxmlformats.org/officeDocument/2006/relationships/slide"/><Relationship Id="rId57" Target="slides/slide7.xml" Type="http://schemas.openxmlformats.org/officeDocument/2006/relationships/slide"/><Relationship Id="rId58" Target="slides/slide8.xml" Type="http://schemas.openxmlformats.org/officeDocument/2006/relationships/slide"/><Relationship Id="rId59" Target="slides/slide9.xml" Type="http://schemas.openxmlformats.org/officeDocument/2006/relationships/slide"/><Relationship Id="rId6" Target="fonts/font6.fntdata" Type="http://schemas.openxmlformats.org/officeDocument/2006/relationships/font"/><Relationship Id="rId60" Target="slides/slide10.xml" Type="http://schemas.openxmlformats.org/officeDocument/2006/relationships/slide"/><Relationship Id="rId61" Target="slides/slide11.xml" Type="http://schemas.openxmlformats.org/officeDocument/2006/relationships/slide"/><Relationship Id="rId62" Target="slides/slide12.xml" Type="http://schemas.openxmlformats.org/officeDocument/2006/relationships/slide"/><Relationship Id="rId63" Target="slides/slide13.xml" Type="http://schemas.openxmlformats.org/officeDocument/2006/relationships/slide"/><Relationship Id="rId64" Target="slides/slide14.xml" Type="http://schemas.openxmlformats.org/officeDocument/2006/relationships/slide"/><Relationship Id="rId65" Target="slides/slide15.xml" Type="http://schemas.openxmlformats.org/officeDocument/2006/relationships/slide"/><Relationship Id="rId66" Target="slides/slide16.xml" Type="http://schemas.openxmlformats.org/officeDocument/2006/relationships/slide"/><Relationship Id="rId67" Target="slides/slide17.xml" Type="http://schemas.openxmlformats.org/officeDocument/2006/relationships/slide"/><Relationship Id="rId68" Target="slides/slide18.xml" Type="http://schemas.openxmlformats.org/officeDocument/2006/relationships/slide"/><Relationship Id="rId69" Target="slides/slide19.xml" Type="http://schemas.openxmlformats.org/officeDocument/2006/relationships/slide"/><Relationship Id="rId7" Target="fonts/font7.fntdata" Type="http://schemas.openxmlformats.org/officeDocument/2006/relationships/font"/><Relationship Id="rId70" Target="slides/slide2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jpe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49.jpe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4.jpeg" Type="http://schemas.openxmlformats.org/officeDocument/2006/relationships/image"/><Relationship Id="rId6" Target="../media/VAF_klYM00Q.mp4" Type="http://schemas.openxmlformats.org/officeDocument/2006/relationships/video"/><Relationship Id="rId7" Target="../media/VAF_klYM00Q.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9532111" y="5925172"/>
            <a:ext cx="11609711" cy="7831278"/>
          </a:xfrm>
          <a:custGeom>
            <a:avLst/>
            <a:gdLst/>
            <a:ahLst/>
            <a:cxnLst/>
            <a:rect r="r" b="b" t="t" l="l"/>
            <a:pathLst>
              <a:path h="7831278" w="11609711">
                <a:moveTo>
                  <a:pt x="0" y="0"/>
                </a:moveTo>
                <a:lnTo>
                  <a:pt x="11609711" y="0"/>
                </a:lnTo>
                <a:lnTo>
                  <a:pt x="11609711" y="7831278"/>
                </a:lnTo>
                <a:lnTo>
                  <a:pt x="0" y="7831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8868" y="-3084022"/>
            <a:ext cx="9144000" cy="6168044"/>
          </a:xfrm>
          <a:custGeom>
            <a:avLst/>
            <a:gdLst/>
            <a:ahLst/>
            <a:cxnLst/>
            <a:rect r="r" b="b" t="t" l="l"/>
            <a:pathLst>
              <a:path h="6168044" w="9144000">
                <a:moveTo>
                  <a:pt x="0" y="0"/>
                </a:moveTo>
                <a:lnTo>
                  <a:pt x="9144000" y="0"/>
                </a:lnTo>
                <a:lnTo>
                  <a:pt x="9144000" y="6168044"/>
                </a:lnTo>
                <a:lnTo>
                  <a:pt x="0" y="6168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570654" y="-157493"/>
            <a:ext cx="2094277" cy="2094277"/>
          </a:xfrm>
          <a:custGeom>
            <a:avLst/>
            <a:gdLst/>
            <a:ahLst/>
            <a:cxnLst/>
            <a:rect r="r" b="b" t="t" l="l"/>
            <a:pathLst>
              <a:path h="2094277" w="2094277">
                <a:moveTo>
                  <a:pt x="0" y="0"/>
                </a:moveTo>
                <a:lnTo>
                  <a:pt x="2094277" y="0"/>
                </a:lnTo>
                <a:lnTo>
                  <a:pt x="2094277" y="2094276"/>
                </a:lnTo>
                <a:lnTo>
                  <a:pt x="0" y="2094276"/>
                </a:lnTo>
                <a:lnTo>
                  <a:pt x="0" y="0"/>
                </a:lnTo>
                <a:close/>
              </a:path>
            </a:pathLst>
          </a:custGeom>
          <a:blipFill>
            <a:blip r:embed="rId4"/>
            <a:stretch>
              <a:fillRect l="0" t="0" r="0" b="0"/>
            </a:stretch>
          </a:blipFill>
          <a:ln cap="sq">
            <a:noFill/>
            <a:prstDash val="sysDot"/>
            <a:miter/>
          </a:ln>
        </p:spPr>
      </p:sp>
      <p:sp>
        <p:nvSpPr>
          <p:cNvPr name="TextBox 5" id="5"/>
          <p:cNvSpPr txBox="true"/>
          <p:nvPr/>
        </p:nvSpPr>
        <p:spPr>
          <a:xfrm rot="0">
            <a:off x="1288367" y="5104008"/>
            <a:ext cx="11731878" cy="6251909"/>
          </a:xfrm>
          <a:prstGeom prst="rect">
            <a:avLst/>
          </a:prstGeom>
        </p:spPr>
        <p:txBody>
          <a:bodyPr anchor="t" rtlCol="false" tIns="0" lIns="0" bIns="0" rIns="0">
            <a:spAutoFit/>
          </a:bodyPr>
          <a:lstStyle/>
          <a:p>
            <a:pPr>
              <a:lnSpc>
                <a:spcPts val="15738"/>
              </a:lnSpc>
            </a:pPr>
            <a:r>
              <a:rPr lang="en-US" sz="15738">
                <a:solidFill>
                  <a:srgbClr val="FFBF40"/>
                </a:solidFill>
                <a:latin typeface="Now Heavy"/>
              </a:rPr>
              <a:t>DETECTION</a:t>
            </a:r>
          </a:p>
          <a:p>
            <a:pPr>
              <a:lnSpc>
                <a:spcPts val="16338"/>
              </a:lnSpc>
            </a:pPr>
          </a:p>
          <a:p>
            <a:pPr>
              <a:lnSpc>
                <a:spcPts val="16338"/>
              </a:lnSpc>
            </a:pPr>
          </a:p>
        </p:txBody>
      </p:sp>
      <p:sp>
        <p:nvSpPr>
          <p:cNvPr name="TextBox 6" id="6"/>
          <p:cNvSpPr txBox="true"/>
          <p:nvPr/>
        </p:nvSpPr>
        <p:spPr>
          <a:xfrm rot="0">
            <a:off x="1288367" y="3274389"/>
            <a:ext cx="10425285" cy="1542148"/>
          </a:xfrm>
          <a:prstGeom prst="rect">
            <a:avLst/>
          </a:prstGeom>
        </p:spPr>
        <p:txBody>
          <a:bodyPr anchor="t" rtlCol="false" tIns="0" lIns="0" bIns="0" rIns="0">
            <a:spAutoFit/>
          </a:bodyPr>
          <a:lstStyle/>
          <a:p>
            <a:pPr>
              <a:lnSpc>
                <a:spcPts val="12530"/>
              </a:lnSpc>
            </a:pPr>
            <a:r>
              <a:rPr lang="en-US" sz="8950" spc="832">
                <a:solidFill>
                  <a:srgbClr val="2B26AD"/>
                </a:solidFill>
                <a:latin typeface="Now Heavy"/>
              </a:rPr>
              <a:t>PNEUMONIA</a:t>
            </a:r>
          </a:p>
        </p:txBody>
      </p:sp>
      <p:sp>
        <p:nvSpPr>
          <p:cNvPr name="TextBox 7" id="7"/>
          <p:cNvSpPr txBox="true"/>
          <p:nvPr/>
        </p:nvSpPr>
        <p:spPr>
          <a:xfrm rot="0">
            <a:off x="1288367" y="7054310"/>
            <a:ext cx="8925866" cy="548128"/>
          </a:xfrm>
          <a:prstGeom prst="rect">
            <a:avLst/>
          </a:prstGeom>
        </p:spPr>
        <p:txBody>
          <a:bodyPr anchor="t" rtlCol="false" tIns="0" lIns="0" bIns="0" rIns="0">
            <a:spAutoFit/>
          </a:bodyPr>
          <a:lstStyle/>
          <a:p>
            <a:pPr>
              <a:lnSpc>
                <a:spcPts val="4438"/>
              </a:lnSpc>
            </a:pPr>
            <a:r>
              <a:rPr lang="en-US" sz="3170">
                <a:solidFill>
                  <a:srgbClr val="2B26AD"/>
                </a:solidFill>
                <a:latin typeface="Montserrat Classic"/>
              </a:rPr>
              <a:t>Using Machine Learning</a:t>
            </a:r>
          </a:p>
        </p:txBody>
      </p:sp>
      <p:sp>
        <p:nvSpPr>
          <p:cNvPr name="TextBox 8" id="8"/>
          <p:cNvSpPr txBox="true"/>
          <p:nvPr/>
        </p:nvSpPr>
        <p:spPr>
          <a:xfrm rot="0">
            <a:off x="15142276" y="1393982"/>
            <a:ext cx="2951033" cy="759837"/>
          </a:xfrm>
          <a:prstGeom prst="rect">
            <a:avLst/>
          </a:prstGeom>
        </p:spPr>
        <p:txBody>
          <a:bodyPr anchor="t" rtlCol="false" tIns="0" lIns="0" bIns="0" rIns="0">
            <a:spAutoFit/>
          </a:bodyPr>
          <a:lstStyle/>
          <a:p>
            <a:pPr algn="ctr">
              <a:lnSpc>
                <a:spcPts val="3037"/>
              </a:lnSpc>
              <a:spcBef>
                <a:spcPct val="0"/>
              </a:spcBef>
            </a:pPr>
            <a:r>
              <a:rPr lang="en-US" sz="2169">
                <a:solidFill>
                  <a:srgbClr val="000000"/>
                </a:solidFill>
                <a:latin typeface="Montserrat Light"/>
              </a:rPr>
              <a:t>JNEC</a:t>
            </a:r>
          </a:p>
          <a:p>
            <a:pPr algn="ctr">
              <a:lnSpc>
                <a:spcPts val="3037"/>
              </a:lnSpc>
              <a:spcBef>
                <a:spcPct val="0"/>
              </a:spcBef>
            </a:pPr>
            <a:r>
              <a:rPr lang="en-US" sz="2169">
                <a:solidFill>
                  <a:srgbClr val="000000"/>
                </a:solidFill>
                <a:latin typeface="Montserrat Light"/>
              </a:rPr>
              <a:t>chh. Sambhaji nagar</a:t>
            </a:r>
          </a:p>
        </p:txBody>
      </p:sp>
      <p:sp>
        <p:nvSpPr>
          <p:cNvPr name="TextBox 9" id="9"/>
          <p:cNvSpPr txBox="true"/>
          <p:nvPr/>
        </p:nvSpPr>
        <p:spPr>
          <a:xfrm rot="0">
            <a:off x="172686" y="9517278"/>
            <a:ext cx="399097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TEAM SUDARSHAN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669686" y="5143500"/>
            <a:ext cx="1713245" cy="1242882"/>
          </a:xfrm>
          <a:custGeom>
            <a:avLst/>
            <a:gdLst/>
            <a:ahLst/>
            <a:cxnLst/>
            <a:rect r="r" b="b" t="t" l="l"/>
            <a:pathLst>
              <a:path h="1242882" w="1713245">
                <a:moveTo>
                  <a:pt x="0" y="0"/>
                </a:moveTo>
                <a:lnTo>
                  <a:pt x="1713245" y="0"/>
                </a:lnTo>
                <a:lnTo>
                  <a:pt x="1713245" y="1242882"/>
                </a:lnTo>
                <a:lnTo>
                  <a:pt x="0" y="1242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03665" y="4943928"/>
            <a:ext cx="1190215" cy="1566073"/>
          </a:xfrm>
          <a:custGeom>
            <a:avLst/>
            <a:gdLst/>
            <a:ahLst/>
            <a:cxnLst/>
            <a:rect r="r" b="b" t="t" l="l"/>
            <a:pathLst>
              <a:path h="1566073" w="1190215">
                <a:moveTo>
                  <a:pt x="0" y="0"/>
                </a:moveTo>
                <a:lnTo>
                  <a:pt x="1190216" y="0"/>
                </a:lnTo>
                <a:lnTo>
                  <a:pt x="1190216" y="1566073"/>
                </a:lnTo>
                <a:lnTo>
                  <a:pt x="0" y="156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04740" y="1909581"/>
            <a:ext cx="1228847" cy="1197567"/>
          </a:xfrm>
          <a:custGeom>
            <a:avLst/>
            <a:gdLst/>
            <a:ahLst/>
            <a:cxnLst/>
            <a:rect r="r" b="b" t="t" l="l"/>
            <a:pathLst>
              <a:path h="1197567" w="1228847">
                <a:moveTo>
                  <a:pt x="0" y="0"/>
                </a:moveTo>
                <a:lnTo>
                  <a:pt x="1228846" y="0"/>
                </a:lnTo>
                <a:lnTo>
                  <a:pt x="1228846" y="1197567"/>
                </a:lnTo>
                <a:lnTo>
                  <a:pt x="0" y="119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81280" y="1514976"/>
            <a:ext cx="6688418" cy="939848"/>
          </a:xfrm>
          <a:prstGeom prst="rect">
            <a:avLst/>
          </a:prstGeom>
        </p:spPr>
        <p:txBody>
          <a:bodyPr anchor="t" rtlCol="false" tIns="0" lIns="0" bIns="0" rIns="0">
            <a:spAutoFit/>
          </a:bodyPr>
          <a:lstStyle/>
          <a:p>
            <a:pPr marL="0" indent="0" lvl="0">
              <a:lnSpc>
                <a:spcPts val="7639"/>
              </a:lnSpc>
              <a:spcBef>
                <a:spcPct val="0"/>
              </a:spcBef>
            </a:pPr>
            <a:r>
              <a:rPr lang="en-US" sz="5456" spc="76">
                <a:solidFill>
                  <a:srgbClr val="2B26AD"/>
                </a:solidFill>
                <a:latin typeface="Now Heavy"/>
              </a:rPr>
              <a:t>DEEP INTO TECH</a:t>
            </a:r>
          </a:p>
        </p:txBody>
      </p:sp>
      <p:sp>
        <p:nvSpPr>
          <p:cNvPr name="TextBox 6" id="6"/>
          <p:cNvSpPr txBox="true"/>
          <p:nvPr/>
        </p:nvSpPr>
        <p:spPr>
          <a:xfrm rot="0">
            <a:off x="1281280" y="2670183"/>
            <a:ext cx="6688418" cy="705344"/>
          </a:xfrm>
          <a:prstGeom prst="rect">
            <a:avLst/>
          </a:prstGeom>
        </p:spPr>
        <p:txBody>
          <a:bodyPr anchor="t" rtlCol="false" tIns="0" lIns="0" bIns="0" rIns="0">
            <a:spAutoFit/>
          </a:bodyPr>
          <a:lstStyle/>
          <a:p>
            <a:pPr>
              <a:lnSpc>
                <a:spcPts val="5761"/>
              </a:lnSpc>
            </a:pPr>
            <a:r>
              <a:rPr lang="en-US" sz="4174" spc="108">
                <a:solidFill>
                  <a:srgbClr val="004380"/>
                </a:solidFill>
                <a:latin typeface="DM Sans Bold"/>
              </a:rPr>
              <a:t>07 Evaluation:</a:t>
            </a:r>
          </a:p>
        </p:txBody>
      </p:sp>
      <p:sp>
        <p:nvSpPr>
          <p:cNvPr name="TextBox 7" id="7"/>
          <p:cNvSpPr txBox="true"/>
          <p:nvPr/>
        </p:nvSpPr>
        <p:spPr>
          <a:xfrm rot="0">
            <a:off x="14837713" y="6559913"/>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01</a:t>
            </a:r>
          </a:p>
        </p:txBody>
      </p:sp>
      <p:sp>
        <p:nvSpPr>
          <p:cNvPr name="TextBox 8" id="8"/>
          <p:cNvSpPr txBox="true"/>
          <p:nvPr/>
        </p:nvSpPr>
        <p:spPr>
          <a:xfrm rot="0">
            <a:off x="12789936" y="303094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03</a:t>
            </a:r>
          </a:p>
        </p:txBody>
      </p:sp>
      <p:sp>
        <p:nvSpPr>
          <p:cNvPr name="Freeform 9" id="9"/>
          <p:cNvSpPr/>
          <p:nvPr/>
        </p:nvSpPr>
        <p:spPr>
          <a:xfrm flipH="false" flipV="false" rot="0">
            <a:off x="13420217" y="7410173"/>
            <a:ext cx="8342934" cy="5840054"/>
          </a:xfrm>
          <a:custGeom>
            <a:avLst/>
            <a:gdLst/>
            <a:ahLst/>
            <a:cxnLst/>
            <a:rect r="r" b="b" t="t" l="l"/>
            <a:pathLst>
              <a:path h="5840054" w="8342934">
                <a:moveTo>
                  <a:pt x="0" y="0"/>
                </a:moveTo>
                <a:lnTo>
                  <a:pt x="8342933" y="0"/>
                </a:lnTo>
                <a:lnTo>
                  <a:pt x="8342933" y="5840054"/>
                </a:lnTo>
                <a:lnTo>
                  <a:pt x="0" y="5840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455040" y="-3493717"/>
            <a:ext cx="8342934" cy="5840054"/>
          </a:xfrm>
          <a:custGeom>
            <a:avLst/>
            <a:gdLst/>
            <a:ahLst/>
            <a:cxnLst/>
            <a:rect r="r" b="b" t="t" l="l"/>
            <a:pathLst>
              <a:path h="5840054" w="8342934">
                <a:moveTo>
                  <a:pt x="0" y="0"/>
                </a:moveTo>
                <a:lnTo>
                  <a:pt x="8342934" y="0"/>
                </a:lnTo>
                <a:lnTo>
                  <a:pt x="8342934"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281280" y="3738174"/>
            <a:ext cx="7862720" cy="3467386"/>
          </a:xfrm>
          <a:prstGeom prst="rect">
            <a:avLst/>
          </a:prstGeom>
        </p:spPr>
        <p:txBody>
          <a:bodyPr anchor="t" rtlCol="false" tIns="0" lIns="0" bIns="0" rIns="0">
            <a:spAutoFit/>
          </a:bodyPr>
          <a:lstStyle/>
          <a:p>
            <a:pPr>
              <a:lnSpc>
                <a:spcPts val="4582"/>
              </a:lnSpc>
            </a:pPr>
            <a:r>
              <a:rPr lang="en-US" sz="3320" spc="325">
                <a:solidFill>
                  <a:srgbClr val="004380"/>
                </a:solidFill>
                <a:latin typeface="DM Sans"/>
              </a:rPr>
              <a:t> </a:t>
            </a:r>
            <a:r>
              <a:rPr lang="en-US" sz="3320" spc="325">
                <a:solidFill>
                  <a:srgbClr val="004380"/>
                </a:solidFill>
                <a:latin typeface="DM Sans"/>
              </a:rPr>
              <a:t>Evaluating the trained model on a hold-out test set that the model has never seen before. This step provides an unbiased estimate of the model's performance on unseen data.</a:t>
            </a:r>
          </a:p>
        </p:txBody>
      </p:sp>
      <p:sp>
        <p:nvSpPr>
          <p:cNvPr name="Freeform 12" id="12"/>
          <p:cNvSpPr/>
          <p:nvPr/>
        </p:nvSpPr>
        <p:spPr>
          <a:xfrm flipH="false" flipV="false" rot="0">
            <a:off x="-4728533" y="7588853"/>
            <a:ext cx="8342934" cy="5840054"/>
          </a:xfrm>
          <a:custGeom>
            <a:avLst/>
            <a:gdLst/>
            <a:ahLst/>
            <a:cxnLst/>
            <a:rect r="r" b="b" t="t" l="l"/>
            <a:pathLst>
              <a:path h="5840054" w="8342934">
                <a:moveTo>
                  <a:pt x="0" y="0"/>
                </a:moveTo>
                <a:lnTo>
                  <a:pt x="8342933" y="0"/>
                </a:lnTo>
                <a:lnTo>
                  <a:pt x="8342933"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0002712" y="3845906"/>
            <a:ext cx="7861749" cy="3138114"/>
          </a:xfrm>
          <a:prstGeom prst="rect">
            <a:avLst/>
          </a:prstGeom>
        </p:spPr>
        <p:txBody>
          <a:bodyPr anchor="t" rtlCol="false" tIns="0" lIns="0" bIns="0" rIns="0">
            <a:spAutoFit/>
          </a:bodyPr>
          <a:lstStyle/>
          <a:p>
            <a:pPr algn="ctr">
              <a:lnSpc>
                <a:spcPts val="5008"/>
              </a:lnSpc>
              <a:spcBef>
                <a:spcPct val="0"/>
              </a:spcBef>
            </a:pPr>
            <a:r>
              <a:rPr lang="en-US" sz="3577">
                <a:solidFill>
                  <a:srgbClr val="004380"/>
                </a:solidFill>
                <a:latin typeface="Montserrat Light"/>
              </a:rPr>
              <a:t> Deploying the trained model into production, which may involve integrating it into a healthcare system or application for real-time pneumonia detection.</a:t>
            </a:r>
          </a:p>
        </p:txBody>
      </p:sp>
      <p:sp>
        <p:nvSpPr>
          <p:cNvPr name="TextBox 14" id="14"/>
          <p:cNvSpPr txBox="true"/>
          <p:nvPr/>
        </p:nvSpPr>
        <p:spPr>
          <a:xfrm rot="0">
            <a:off x="10266492" y="2680459"/>
            <a:ext cx="7325192" cy="671088"/>
          </a:xfrm>
          <a:prstGeom prst="rect">
            <a:avLst/>
          </a:prstGeom>
        </p:spPr>
        <p:txBody>
          <a:bodyPr anchor="t" rtlCol="false" tIns="0" lIns="0" bIns="0" rIns="0">
            <a:spAutoFit/>
          </a:bodyPr>
          <a:lstStyle/>
          <a:p>
            <a:pPr>
              <a:lnSpc>
                <a:spcPts val="5488"/>
              </a:lnSpc>
            </a:pPr>
            <a:r>
              <a:rPr lang="en-US" sz="3976" spc="103">
                <a:solidFill>
                  <a:srgbClr val="004380"/>
                </a:solidFill>
                <a:latin typeface="DM Sans Bold"/>
              </a:rPr>
              <a:t>08 Deployment::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9124906">
            <a:off x="14242729" y="6142108"/>
            <a:ext cx="8506356" cy="6341102"/>
          </a:xfrm>
          <a:custGeom>
            <a:avLst/>
            <a:gdLst/>
            <a:ahLst/>
            <a:cxnLst/>
            <a:rect r="r" b="b" t="t" l="l"/>
            <a:pathLst>
              <a:path h="6341102" w="8506356">
                <a:moveTo>
                  <a:pt x="0" y="0"/>
                </a:moveTo>
                <a:lnTo>
                  <a:pt x="8506357" y="0"/>
                </a:lnTo>
                <a:lnTo>
                  <a:pt x="8506357" y="6341102"/>
                </a:lnTo>
                <a:lnTo>
                  <a:pt x="0" y="6341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393774">
            <a:off x="-2501214" y="6897831"/>
            <a:ext cx="8506356" cy="6341102"/>
          </a:xfrm>
          <a:custGeom>
            <a:avLst/>
            <a:gdLst/>
            <a:ahLst/>
            <a:cxnLst/>
            <a:rect r="r" b="b" t="t" l="l"/>
            <a:pathLst>
              <a:path h="6341102" w="8506356">
                <a:moveTo>
                  <a:pt x="0" y="0"/>
                </a:moveTo>
                <a:lnTo>
                  <a:pt x="8506357" y="0"/>
                </a:lnTo>
                <a:lnTo>
                  <a:pt x="8506357" y="6341102"/>
                </a:lnTo>
                <a:lnTo>
                  <a:pt x="0" y="6341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85745" y="2259370"/>
            <a:ext cx="1301020" cy="1284462"/>
          </a:xfrm>
          <a:custGeom>
            <a:avLst/>
            <a:gdLst/>
            <a:ahLst/>
            <a:cxnLst/>
            <a:rect r="r" b="b" t="t" l="l"/>
            <a:pathLst>
              <a:path h="1284462" w="1301020">
                <a:moveTo>
                  <a:pt x="0" y="0"/>
                </a:moveTo>
                <a:lnTo>
                  <a:pt x="1301020" y="0"/>
                </a:lnTo>
                <a:lnTo>
                  <a:pt x="1301020" y="1284462"/>
                </a:lnTo>
                <a:lnTo>
                  <a:pt x="0" y="1284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468049" y="3879444"/>
            <a:ext cx="1412358" cy="1361000"/>
          </a:xfrm>
          <a:custGeom>
            <a:avLst/>
            <a:gdLst/>
            <a:ahLst/>
            <a:cxnLst/>
            <a:rect r="r" b="b" t="t" l="l"/>
            <a:pathLst>
              <a:path h="1361000" w="1412358">
                <a:moveTo>
                  <a:pt x="0" y="0"/>
                </a:moveTo>
                <a:lnTo>
                  <a:pt x="1412358" y="0"/>
                </a:lnTo>
                <a:lnTo>
                  <a:pt x="1412358" y="1360999"/>
                </a:lnTo>
                <a:lnTo>
                  <a:pt x="0" y="1360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744231" y="5510256"/>
            <a:ext cx="1303287" cy="1430754"/>
          </a:xfrm>
          <a:custGeom>
            <a:avLst/>
            <a:gdLst/>
            <a:ahLst/>
            <a:cxnLst/>
            <a:rect r="r" b="b" t="t" l="l"/>
            <a:pathLst>
              <a:path h="1430754" w="1303287">
                <a:moveTo>
                  <a:pt x="0" y="0"/>
                </a:moveTo>
                <a:lnTo>
                  <a:pt x="1303287" y="0"/>
                </a:lnTo>
                <a:lnTo>
                  <a:pt x="1303287" y="1430754"/>
                </a:lnTo>
                <a:lnTo>
                  <a:pt x="0" y="14307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331770" y="7026736"/>
            <a:ext cx="1684916" cy="1439837"/>
          </a:xfrm>
          <a:custGeom>
            <a:avLst/>
            <a:gdLst/>
            <a:ahLst/>
            <a:cxnLst/>
            <a:rect r="r" b="b" t="t" l="l"/>
            <a:pathLst>
              <a:path h="1439837" w="1684916">
                <a:moveTo>
                  <a:pt x="0" y="0"/>
                </a:moveTo>
                <a:lnTo>
                  <a:pt x="1684916" y="0"/>
                </a:lnTo>
                <a:lnTo>
                  <a:pt x="1684916" y="1439837"/>
                </a:lnTo>
                <a:lnTo>
                  <a:pt x="0" y="14398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1073667" y="2064215"/>
            <a:ext cx="16140666" cy="4991457"/>
            <a:chOff x="0" y="0"/>
            <a:chExt cx="4251040" cy="1314622"/>
          </a:xfrm>
        </p:grpSpPr>
        <p:sp>
          <p:nvSpPr>
            <p:cNvPr name="Freeform 9" id="9"/>
            <p:cNvSpPr/>
            <p:nvPr/>
          </p:nvSpPr>
          <p:spPr>
            <a:xfrm flipH="false" flipV="false" rot="0">
              <a:off x="0" y="0"/>
              <a:ext cx="4251040" cy="1314622"/>
            </a:xfrm>
            <a:custGeom>
              <a:avLst/>
              <a:gdLst/>
              <a:ahLst/>
              <a:cxnLst/>
              <a:rect r="r" b="b" t="t" l="l"/>
              <a:pathLst>
                <a:path h="1314622" w="4251040">
                  <a:moveTo>
                    <a:pt x="24462" y="0"/>
                  </a:moveTo>
                  <a:lnTo>
                    <a:pt x="4226577" y="0"/>
                  </a:lnTo>
                  <a:cubicBezTo>
                    <a:pt x="4240088" y="0"/>
                    <a:pt x="4251040" y="10952"/>
                    <a:pt x="4251040" y="24462"/>
                  </a:cubicBezTo>
                  <a:lnTo>
                    <a:pt x="4251040" y="1290160"/>
                  </a:lnTo>
                  <a:cubicBezTo>
                    <a:pt x="4251040" y="1303670"/>
                    <a:pt x="4240088" y="1314622"/>
                    <a:pt x="4226577" y="1314622"/>
                  </a:cubicBezTo>
                  <a:lnTo>
                    <a:pt x="24462" y="1314622"/>
                  </a:lnTo>
                  <a:cubicBezTo>
                    <a:pt x="10952" y="1314622"/>
                    <a:pt x="0" y="1303670"/>
                    <a:pt x="0" y="1290160"/>
                  </a:cubicBezTo>
                  <a:lnTo>
                    <a:pt x="0" y="24462"/>
                  </a:lnTo>
                  <a:cubicBezTo>
                    <a:pt x="0" y="10952"/>
                    <a:pt x="10952" y="0"/>
                    <a:pt x="24462" y="0"/>
                  </a:cubicBezTo>
                  <a:close/>
                </a:path>
              </a:pathLst>
            </a:custGeom>
            <a:solidFill>
              <a:srgbClr val="5C41D9"/>
            </a:solidFill>
          </p:spPr>
        </p:sp>
        <p:sp>
          <p:nvSpPr>
            <p:cNvPr name="TextBox 10" id="10"/>
            <p:cNvSpPr txBox="true"/>
            <p:nvPr/>
          </p:nvSpPr>
          <p:spPr>
            <a:xfrm>
              <a:off x="0" y="-57150"/>
              <a:ext cx="4251040" cy="1371772"/>
            </a:xfrm>
            <a:prstGeom prst="rect">
              <a:avLst/>
            </a:prstGeom>
          </p:spPr>
          <p:txBody>
            <a:bodyPr anchor="ctr" rtlCol="false" tIns="50800" lIns="50800" bIns="50800" rIns="50800"/>
            <a:lstStyle/>
            <a:p>
              <a:pPr algn="ctr">
                <a:lnSpc>
                  <a:spcPts val="3468"/>
                </a:lnSpc>
              </a:pPr>
            </a:p>
          </p:txBody>
        </p:sp>
      </p:grpSp>
      <p:sp>
        <p:nvSpPr>
          <p:cNvPr name="TextBox 11" id="11"/>
          <p:cNvSpPr txBox="true"/>
          <p:nvPr/>
        </p:nvSpPr>
        <p:spPr>
          <a:xfrm rot="0">
            <a:off x="7338409" y="588381"/>
            <a:ext cx="3611183" cy="785387"/>
          </a:xfrm>
          <a:prstGeom prst="rect">
            <a:avLst/>
          </a:prstGeom>
        </p:spPr>
        <p:txBody>
          <a:bodyPr anchor="t" rtlCol="false" tIns="0" lIns="0" bIns="0" rIns="0">
            <a:spAutoFit/>
          </a:bodyPr>
          <a:lstStyle/>
          <a:p>
            <a:pPr algn="ctr">
              <a:lnSpc>
                <a:spcPts val="6100"/>
              </a:lnSpc>
              <a:spcBef>
                <a:spcPct val="0"/>
              </a:spcBef>
            </a:pPr>
            <a:r>
              <a:rPr lang="en-US" sz="4357">
                <a:solidFill>
                  <a:srgbClr val="000000"/>
                </a:solidFill>
                <a:latin typeface="Montserrat Light Bold"/>
              </a:rPr>
              <a:t>Summary</a:t>
            </a:r>
          </a:p>
        </p:txBody>
      </p:sp>
      <p:sp>
        <p:nvSpPr>
          <p:cNvPr name="TextBox 12" id="12"/>
          <p:cNvSpPr txBox="true"/>
          <p:nvPr/>
        </p:nvSpPr>
        <p:spPr>
          <a:xfrm rot="0">
            <a:off x="1499940" y="2907069"/>
            <a:ext cx="15288120" cy="3239074"/>
          </a:xfrm>
          <a:prstGeom prst="rect">
            <a:avLst/>
          </a:prstGeom>
        </p:spPr>
        <p:txBody>
          <a:bodyPr anchor="t" rtlCol="false" tIns="0" lIns="0" bIns="0" rIns="0">
            <a:spAutoFit/>
          </a:bodyPr>
          <a:lstStyle/>
          <a:p>
            <a:pPr algn="ctr">
              <a:lnSpc>
                <a:spcPts val="5171"/>
              </a:lnSpc>
            </a:pPr>
            <a:r>
              <a:rPr lang="en-US" sz="3694">
                <a:solidFill>
                  <a:srgbClr val="F5FFF5"/>
                </a:solidFill>
                <a:latin typeface="Montserrat Light"/>
              </a:rPr>
              <a:t>Overall, the process of pneumonia detection using deep learning involves a combination of data collection, preprocessing, model training, evaluation, and deployment stages, with careful attention to technical details and ethical considerations.</a:t>
            </a:r>
          </a:p>
          <a:p>
            <a:pPr algn="ctr">
              <a:lnSpc>
                <a:spcPts val="5171"/>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8393774">
            <a:off x="-2501214" y="6897831"/>
            <a:ext cx="8506356" cy="6341102"/>
          </a:xfrm>
          <a:custGeom>
            <a:avLst/>
            <a:gdLst/>
            <a:ahLst/>
            <a:cxnLst/>
            <a:rect r="r" b="b" t="t" l="l"/>
            <a:pathLst>
              <a:path h="6341102" w="8506356">
                <a:moveTo>
                  <a:pt x="0" y="0"/>
                </a:moveTo>
                <a:lnTo>
                  <a:pt x="8506357" y="0"/>
                </a:lnTo>
                <a:lnTo>
                  <a:pt x="8506357" y="6341102"/>
                </a:lnTo>
                <a:lnTo>
                  <a:pt x="0" y="6341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85745" y="2259370"/>
            <a:ext cx="1301020" cy="1284462"/>
          </a:xfrm>
          <a:custGeom>
            <a:avLst/>
            <a:gdLst/>
            <a:ahLst/>
            <a:cxnLst/>
            <a:rect r="r" b="b" t="t" l="l"/>
            <a:pathLst>
              <a:path h="1284462" w="1301020">
                <a:moveTo>
                  <a:pt x="0" y="0"/>
                </a:moveTo>
                <a:lnTo>
                  <a:pt x="1301020" y="0"/>
                </a:lnTo>
                <a:lnTo>
                  <a:pt x="1301020" y="1284462"/>
                </a:lnTo>
                <a:lnTo>
                  <a:pt x="0" y="1284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68049" y="3879444"/>
            <a:ext cx="1412358" cy="1361000"/>
          </a:xfrm>
          <a:custGeom>
            <a:avLst/>
            <a:gdLst/>
            <a:ahLst/>
            <a:cxnLst/>
            <a:rect r="r" b="b" t="t" l="l"/>
            <a:pathLst>
              <a:path h="1361000" w="1412358">
                <a:moveTo>
                  <a:pt x="0" y="0"/>
                </a:moveTo>
                <a:lnTo>
                  <a:pt x="1412358" y="0"/>
                </a:lnTo>
                <a:lnTo>
                  <a:pt x="1412358" y="1360999"/>
                </a:lnTo>
                <a:lnTo>
                  <a:pt x="0" y="1360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744231" y="5510256"/>
            <a:ext cx="1303287" cy="1430754"/>
          </a:xfrm>
          <a:custGeom>
            <a:avLst/>
            <a:gdLst/>
            <a:ahLst/>
            <a:cxnLst/>
            <a:rect r="r" b="b" t="t" l="l"/>
            <a:pathLst>
              <a:path h="1430754" w="1303287">
                <a:moveTo>
                  <a:pt x="0" y="0"/>
                </a:moveTo>
                <a:lnTo>
                  <a:pt x="1303287" y="0"/>
                </a:lnTo>
                <a:lnTo>
                  <a:pt x="1303287" y="1430754"/>
                </a:lnTo>
                <a:lnTo>
                  <a:pt x="0" y="14307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331770" y="7026736"/>
            <a:ext cx="1684916" cy="1439837"/>
          </a:xfrm>
          <a:custGeom>
            <a:avLst/>
            <a:gdLst/>
            <a:ahLst/>
            <a:cxnLst/>
            <a:rect r="r" b="b" t="t" l="l"/>
            <a:pathLst>
              <a:path h="1439837" w="1684916">
                <a:moveTo>
                  <a:pt x="0" y="0"/>
                </a:moveTo>
                <a:lnTo>
                  <a:pt x="1684916" y="0"/>
                </a:lnTo>
                <a:lnTo>
                  <a:pt x="1684916" y="1439837"/>
                </a:lnTo>
                <a:lnTo>
                  <a:pt x="0" y="14398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1073667" y="2064215"/>
            <a:ext cx="16140666" cy="4991457"/>
            <a:chOff x="0" y="0"/>
            <a:chExt cx="4251040" cy="1314622"/>
          </a:xfrm>
        </p:grpSpPr>
        <p:sp>
          <p:nvSpPr>
            <p:cNvPr name="Freeform 8" id="8"/>
            <p:cNvSpPr/>
            <p:nvPr/>
          </p:nvSpPr>
          <p:spPr>
            <a:xfrm flipH="false" flipV="false" rot="0">
              <a:off x="0" y="0"/>
              <a:ext cx="4251040" cy="1314622"/>
            </a:xfrm>
            <a:custGeom>
              <a:avLst/>
              <a:gdLst/>
              <a:ahLst/>
              <a:cxnLst/>
              <a:rect r="r" b="b" t="t" l="l"/>
              <a:pathLst>
                <a:path h="1314622" w="4251040">
                  <a:moveTo>
                    <a:pt x="24462" y="0"/>
                  </a:moveTo>
                  <a:lnTo>
                    <a:pt x="4226577" y="0"/>
                  </a:lnTo>
                  <a:cubicBezTo>
                    <a:pt x="4240088" y="0"/>
                    <a:pt x="4251040" y="10952"/>
                    <a:pt x="4251040" y="24462"/>
                  </a:cubicBezTo>
                  <a:lnTo>
                    <a:pt x="4251040" y="1290160"/>
                  </a:lnTo>
                  <a:cubicBezTo>
                    <a:pt x="4251040" y="1303670"/>
                    <a:pt x="4240088" y="1314622"/>
                    <a:pt x="4226577" y="1314622"/>
                  </a:cubicBezTo>
                  <a:lnTo>
                    <a:pt x="24462" y="1314622"/>
                  </a:lnTo>
                  <a:cubicBezTo>
                    <a:pt x="10952" y="1314622"/>
                    <a:pt x="0" y="1303670"/>
                    <a:pt x="0" y="1290160"/>
                  </a:cubicBezTo>
                  <a:lnTo>
                    <a:pt x="0" y="24462"/>
                  </a:lnTo>
                  <a:cubicBezTo>
                    <a:pt x="0" y="10952"/>
                    <a:pt x="10952" y="0"/>
                    <a:pt x="24462" y="0"/>
                  </a:cubicBezTo>
                  <a:close/>
                </a:path>
              </a:pathLst>
            </a:custGeom>
            <a:solidFill>
              <a:srgbClr val="5C41D9"/>
            </a:solidFill>
          </p:spPr>
        </p:sp>
        <p:sp>
          <p:nvSpPr>
            <p:cNvPr name="TextBox 9" id="9"/>
            <p:cNvSpPr txBox="true"/>
            <p:nvPr/>
          </p:nvSpPr>
          <p:spPr>
            <a:xfrm>
              <a:off x="0" y="-57150"/>
              <a:ext cx="4251040" cy="1371772"/>
            </a:xfrm>
            <a:prstGeom prst="rect">
              <a:avLst/>
            </a:prstGeom>
          </p:spPr>
          <p:txBody>
            <a:bodyPr anchor="ctr" rtlCol="false" tIns="50800" lIns="50800" bIns="50800" rIns="50800"/>
            <a:lstStyle/>
            <a:p>
              <a:pPr algn="ctr">
                <a:lnSpc>
                  <a:spcPts val="3468"/>
                </a:lnSpc>
              </a:pPr>
            </a:p>
          </p:txBody>
        </p:sp>
      </p:grpSp>
      <p:sp>
        <p:nvSpPr>
          <p:cNvPr name="Freeform 10" id="10"/>
          <p:cNvSpPr/>
          <p:nvPr/>
        </p:nvSpPr>
        <p:spPr>
          <a:xfrm flipH="false" flipV="false" rot="0">
            <a:off x="-829477" y="-624077"/>
            <a:ext cx="20075304" cy="11427776"/>
          </a:xfrm>
          <a:custGeom>
            <a:avLst/>
            <a:gdLst/>
            <a:ahLst/>
            <a:cxnLst/>
            <a:rect r="r" b="b" t="t" l="l"/>
            <a:pathLst>
              <a:path h="11427776" w="20075304">
                <a:moveTo>
                  <a:pt x="0" y="0"/>
                </a:moveTo>
                <a:lnTo>
                  <a:pt x="20075304" y="0"/>
                </a:lnTo>
                <a:lnTo>
                  <a:pt x="20075304" y="11427776"/>
                </a:lnTo>
                <a:lnTo>
                  <a:pt x="0" y="11427776"/>
                </a:lnTo>
                <a:lnTo>
                  <a:pt x="0" y="0"/>
                </a:lnTo>
                <a:close/>
              </a:path>
            </a:pathLst>
          </a:custGeom>
          <a:blipFill>
            <a:blip r:embed="rId12"/>
            <a:stretch>
              <a:fillRect l="0" t="-8520" r="0" b="-8520"/>
            </a:stretch>
          </a:blipFill>
        </p:spPr>
      </p:sp>
      <p:sp>
        <p:nvSpPr>
          <p:cNvPr name="TextBox 11" id="11"/>
          <p:cNvSpPr txBox="true"/>
          <p:nvPr/>
        </p:nvSpPr>
        <p:spPr>
          <a:xfrm rot="0">
            <a:off x="5866470" y="7102820"/>
            <a:ext cx="6683409" cy="2575107"/>
          </a:xfrm>
          <a:prstGeom prst="rect">
            <a:avLst/>
          </a:prstGeom>
        </p:spPr>
        <p:txBody>
          <a:bodyPr anchor="t" rtlCol="false" tIns="0" lIns="0" bIns="0" rIns="0">
            <a:spAutoFit/>
          </a:bodyPr>
          <a:lstStyle/>
          <a:p>
            <a:pPr algn="ctr">
              <a:lnSpc>
                <a:spcPts val="10314"/>
              </a:lnSpc>
            </a:pPr>
            <a:r>
              <a:rPr lang="en-US" sz="7367">
                <a:solidFill>
                  <a:srgbClr val="F5FFF5"/>
                </a:solidFill>
                <a:latin typeface="Archivo Black"/>
              </a:rPr>
              <a:t>BUT HOW </a:t>
            </a:r>
          </a:p>
          <a:p>
            <a:pPr algn="ctr">
              <a:lnSpc>
                <a:spcPts val="10314"/>
              </a:lnSpc>
              <a:spcBef>
                <a:spcPct val="0"/>
              </a:spcBef>
            </a:pPr>
            <a:r>
              <a:rPr lang="en-US" sz="7367">
                <a:solidFill>
                  <a:srgbClr val="F5FFF5"/>
                </a:solidFill>
                <a:latin typeface="Archivo Black"/>
              </a:rPr>
              <a:t>  ITS WORK?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69560" y="1427539"/>
            <a:ext cx="482144" cy="467032"/>
          </a:xfrm>
          <a:custGeom>
            <a:avLst/>
            <a:gdLst/>
            <a:ahLst/>
            <a:cxnLst/>
            <a:rect r="r" b="b" t="t" l="l"/>
            <a:pathLst>
              <a:path h="467032" w="482144">
                <a:moveTo>
                  <a:pt x="0" y="0"/>
                </a:moveTo>
                <a:lnTo>
                  <a:pt x="482144" y="0"/>
                </a:lnTo>
                <a:lnTo>
                  <a:pt x="482144" y="467031"/>
                </a:lnTo>
                <a:lnTo>
                  <a:pt x="0" y="467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07102" y="1265171"/>
            <a:ext cx="13473796" cy="9021829"/>
          </a:xfrm>
          <a:custGeom>
            <a:avLst/>
            <a:gdLst/>
            <a:ahLst/>
            <a:cxnLst/>
            <a:rect r="r" b="b" t="t" l="l"/>
            <a:pathLst>
              <a:path h="9021829" w="13473796">
                <a:moveTo>
                  <a:pt x="0" y="0"/>
                </a:moveTo>
                <a:lnTo>
                  <a:pt x="13473796" y="0"/>
                </a:lnTo>
                <a:lnTo>
                  <a:pt x="13473796" y="9021829"/>
                </a:lnTo>
                <a:lnTo>
                  <a:pt x="0" y="9021829"/>
                </a:lnTo>
                <a:lnTo>
                  <a:pt x="0" y="0"/>
                </a:lnTo>
                <a:close/>
              </a:path>
            </a:pathLst>
          </a:custGeom>
          <a:blipFill>
            <a:blip r:embed="rId4"/>
            <a:stretch>
              <a:fillRect l="0" t="0" r="0" b="0"/>
            </a:stretch>
          </a:blipFill>
        </p:spPr>
      </p:sp>
      <p:sp>
        <p:nvSpPr>
          <p:cNvPr name="TextBox 4" id="4"/>
          <p:cNvSpPr txBox="true"/>
          <p:nvPr/>
        </p:nvSpPr>
        <p:spPr>
          <a:xfrm rot="0">
            <a:off x="7297265" y="236224"/>
            <a:ext cx="3039493" cy="816509"/>
          </a:xfrm>
          <a:prstGeom prst="rect">
            <a:avLst/>
          </a:prstGeom>
        </p:spPr>
        <p:txBody>
          <a:bodyPr anchor="t" rtlCol="false" tIns="0" lIns="0" bIns="0" rIns="0">
            <a:spAutoFit/>
          </a:bodyPr>
          <a:lstStyle/>
          <a:p>
            <a:pPr algn="ctr">
              <a:lnSpc>
                <a:spcPts val="6445"/>
              </a:lnSpc>
              <a:spcBef>
                <a:spcPct val="0"/>
              </a:spcBef>
            </a:pPr>
            <a:r>
              <a:rPr lang="en-US" sz="4603">
                <a:solidFill>
                  <a:srgbClr val="000000"/>
                </a:solidFill>
                <a:latin typeface="Montserrat Light Bold"/>
              </a:rPr>
              <a:t>Frontend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69560" y="1427539"/>
            <a:ext cx="482144" cy="467032"/>
          </a:xfrm>
          <a:custGeom>
            <a:avLst/>
            <a:gdLst/>
            <a:ahLst/>
            <a:cxnLst/>
            <a:rect r="r" b="b" t="t" l="l"/>
            <a:pathLst>
              <a:path h="467032" w="482144">
                <a:moveTo>
                  <a:pt x="0" y="0"/>
                </a:moveTo>
                <a:lnTo>
                  <a:pt x="482144" y="0"/>
                </a:lnTo>
                <a:lnTo>
                  <a:pt x="482144" y="467031"/>
                </a:lnTo>
                <a:lnTo>
                  <a:pt x="0" y="467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0970" y="1052733"/>
            <a:ext cx="15410734" cy="9650972"/>
          </a:xfrm>
          <a:custGeom>
            <a:avLst/>
            <a:gdLst/>
            <a:ahLst/>
            <a:cxnLst/>
            <a:rect r="r" b="b" t="t" l="l"/>
            <a:pathLst>
              <a:path h="9650972" w="15410734">
                <a:moveTo>
                  <a:pt x="0" y="0"/>
                </a:moveTo>
                <a:lnTo>
                  <a:pt x="15410734" y="0"/>
                </a:lnTo>
                <a:lnTo>
                  <a:pt x="15410734" y="9650972"/>
                </a:lnTo>
                <a:lnTo>
                  <a:pt x="0" y="9650972"/>
                </a:lnTo>
                <a:lnTo>
                  <a:pt x="0" y="0"/>
                </a:lnTo>
                <a:close/>
              </a:path>
            </a:pathLst>
          </a:custGeom>
          <a:blipFill>
            <a:blip r:embed="rId4"/>
            <a:stretch>
              <a:fillRect l="0" t="0" r="0" b="0"/>
            </a:stretch>
          </a:blipFill>
        </p:spPr>
      </p:sp>
      <p:sp>
        <p:nvSpPr>
          <p:cNvPr name="TextBox 4" id="4"/>
          <p:cNvSpPr txBox="true"/>
          <p:nvPr/>
        </p:nvSpPr>
        <p:spPr>
          <a:xfrm rot="0">
            <a:off x="7297265" y="236224"/>
            <a:ext cx="3039493" cy="816509"/>
          </a:xfrm>
          <a:prstGeom prst="rect">
            <a:avLst/>
          </a:prstGeom>
        </p:spPr>
        <p:txBody>
          <a:bodyPr anchor="t" rtlCol="false" tIns="0" lIns="0" bIns="0" rIns="0">
            <a:spAutoFit/>
          </a:bodyPr>
          <a:lstStyle/>
          <a:p>
            <a:pPr algn="ctr">
              <a:lnSpc>
                <a:spcPts val="6445"/>
              </a:lnSpc>
              <a:spcBef>
                <a:spcPct val="0"/>
              </a:spcBef>
            </a:pPr>
            <a:r>
              <a:rPr lang="en-US" sz="4603">
                <a:solidFill>
                  <a:srgbClr val="000000"/>
                </a:solidFill>
                <a:latin typeface="Montserrat Light Bold"/>
              </a:rPr>
              <a:t>Frontend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968310" y="1031363"/>
            <a:ext cx="14768324" cy="8944666"/>
          </a:xfrm>
          <a:custGeom>
            <a:avLst/>
            <a:gdLst/>
            <a:ahLst/>
            <a:cxnLst/>
            <a:rect r="r" b="b" t="t" l="l"/>
            <a:pathLst>
              <a:path h="8944666" w="14768324">
                <a:moveTo>
                  <a:pt x="0" y="0"/>
                </a:moveTo>
                <a:lnTo>
                  <a:pt x="14768324" y="0"/>
                </a:lnTo>
                <a:lnTo>
                  <a:pt x="14768324" y="8944665"/>
                </a:lnTo>
                <a:lnTo>
                  <a:pt x="0" y="8944665"/>
                </a:lnTo>
                <a:lnTo>
                  <a:pt x="0" y="0"/>
                </a:lnTo>
                <a:close/>
              </a:path>
            </a:pathLst>
          </a:custGeom>
          <a:blipFill>
            <a:blip r:embed="rId2"/>
            <a:stretch>
              <a:fillRect l="0" t="-1699" r="0" b="-1699"/>
            </a:stretch>
          </a:blipFill>
        </p:spPr>
      </p:sp>
      <p:sp>
        <p:nvSpPr>
          <p:cNvPr name="TextBox 3" id="3"/>
          <p:cNvSpPr txBox="true"/>
          <p:nvPr/>
        </p:nvSpPr>
        <p:spPr>
          <a:xfrm rot="0">
            <a:off x="6740762" y="132638"/>
            <a:ext cx="4370660" cy="817228"/>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Montserrat Light Bold"/>
              </a:rPr>
              <a:t>B</a:t>
            </a:r>
            <a:r>
              <a:rPr lang="en-US" sz="4599">
                <a:solidFill>
                  <a:srgbClr val="000000"/>
                </a:solidFill>
                <a:latin typeface="Montserrat Light Bold"/>
              </a:rPr>
              <a:t>ackend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396238" y="-1724265"/>
            <a:ext cx="6334896" cy="4261657"/>
          </a:xfrm>
          <a:custGeom>
            <a:avLst/>
            <a:gdLst/>
            <a:ahLst/>
            <a:cxnLst/>
            <a:rect r="r" b="b" t="t" l="l"/>
            <a:pathLst>
              <a:path h="4261657" w="6334896">
                <a:moveTo>
                  <a:pt x="0" y="0"/>
                </a:moveTo>
                <a:lnTo>
                  <a:pt x="6334895" y="0"/>
                </a:lnTo>
                <a:lnTo>
                  <a:pt x="6334895" y="4261657"/>
                </a:lnTo>
                <a:lnTo>
                  <a:pt x="0" y="426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17995" y="7378073"/>
            <a:ext cx="8648160" cy="5817853"/>
          </a:xfrm>
          <a:custGeom>
            <a:avLst/>
            <a:gdLst/>
            <a:ahLst/>
            <a:cxnLst/>
            <a:rect r="r" b="b" t="t" l="l"/>
            <a:pathLst>
              <a:path h="5817853" w="8648160">
                <a:moveTo>
                  <a:pt x="0" y="0"/>
                </a:moveTo>
                <a:lnTo>
                  <a:pt x="8648160" y="0"/>
                </a:lnTo>
                <a:lnTo>
                  <a:pt x="8648160" y="5817854"/>
                </a:lnTo>
                <a:lnTo>
                  <a:pt x="0" y="5817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877137" y="3984662"/>
            <a:ext cx="11542824" cy="1746117"/>
          </a:xfrm>
          <a:prstGeom prst="rect">
            <a:avLst/>
          </a:prstGeom>
        </p:spPr>
        <p:txBody>
          <a:bodyPr anchor="t" rtlCol="false" tIns="0" lIns="0" bIns="0" rIns="0">
            <a:spAutoFit/>
          </a:bodyPr>
          <a:lstStyle/>
          <a:p>
            <a:pPr algn="ctr">
              <a:lnSpc>
                <a:spcPts val="14274"/>
              </a:lnSpc>
            </a:pPr>
            <a:r>
              <a:rPr lang="en-US" sz="10195">
                <a:solidFill>
                  <a:srgbClr val="FFFFFF"/>
                </a:solidFill>
                <a:latin typeface="Canva Sans Bold"/>
              </a:rPr>
              <a:t>Let’s demonstrate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44455"/>
            <a:ext cx="4668299" cy="6450445"/>
          </a:xfrm>
          <a:custGeom>
            <a:avLst/>
            <a:gdLst/>
            <a:ahLst/>
            <a:cxnLst/>
            <a:rect r="r" b="b" t="t" l="l"/>
            <a:pathLst>
              <a:path h="6450445" w="4668299">
                <a:moveTo>
                  <a:pt x="0" y="0"/>
                </a:moveTo>
                <a:lnTo>
                  <a:pt x="4668299" y="0"/>
                </a:lnTo>
                <a:lnTo>
                  <a:pt x="4668299" y="6450445"/>
                </a:lnTo>
                <a:lnTo>
                  <a:pt x="0" y="6450445"/>
                </a:lnTo>
                <a:lnTo>
                  <a:pt x="0" y="0"/>
                </a:lnTo>
                <a:close/>
              </a:path>
            </a:pathLst>
          </a:custGeom>
          <a:blipFill>
            <a:blip r:embed="rId2"/>
            <a:stretch>
              <a:fillRect l="-5621" t="0" r="0" b="0"/>
            </a:stretch>
          </a:blipFill>
        </p:spPr>
      </p:sp>
      <p:sp>
        <p:nvSpPr>
          <p:cNvPr name="Freeform 3" id="3"/>
          <p:cNvSpPr/>
          <p:nvPr/>
        </p:nvSpPr>
        <p:spPr>
          <a:xfrm flipH="false" flipV="false" rot="0">
            <a:off x="12336788" y="2844455"/>
            <a:ext cx="4922512" cy="6450445"/>
          </a:xfrm>
          <a:custGeom>
            <a:avLst/>
            <a:gdLst/>
            <a:ahLst/>
            <a:cxnLst/>
            <a:rect r="r" b="b" t="t" l="l"/>
            <a:pathLst>
              <a:path h="6450445" w="4922512">
                <a:moveTo>
                  <a:pt x="0" y="0"/>
                </a:moveTo>
                <a:lnTo>
                  <a:pt x="4922512" y="0"/>
                </a:lnTo>
                <a:lnTo>
                  <a:pt x="4922512" y="6450445"/>
                </a:lnTo>
                <a:lnTo>
                  <a:pt x="0" y="6450445"/>
                </a:lnTo>
                <a:lnTo>
                  <a:pt x="0" y="0"/>
                </a:lnTo>
                <a:close/>
              </a:path>
            </a:pathLst>
          </a:custGeom>
          <a:blipFill>
            <a:blip r:embed="rId3"/>
            <a:stretch>
              <a:fillRect l="-6150" t="0" r="0" b="0"/>
            </a:stretch>
          </a:blipFill>
        </p:spPr>
      </p:sp>
      <p:sp>
        <p:nvSpPr>
          <p:cNvPr name="Freeform 4" id="4"/>
          <p:cNvSpPr/>
          <p:nvPr/>
        </p:nvSpPr>
        <p:spPr>
          <a:xfrm flipH="false" flipV="false" rot="0">
            <a:off x="8184805" y="7421524"/>
            <a:ext cx="3700508" cy="1554213"/>
          </a:xfrm>
          <a:custGeom>
            <a:avLst/>
            <a:gdLst/>
            <a:ahLst/>
            <a:cxnLst/>
            <a:rect r="r" b="b" t="t" l="l"/>
            <a:pathLst>
              <a:path h="1554213" w="3700508">
                <a:moveTo>
                  <a:pt x="0" y="0"/>
                </a:moveTo>
                <a:lnTo>
                  <a:pt x="3700507" y="0"/>
                </a:lnTo>
                <a:lnTo>
                  <a:pt x="3700507" y="1554214"/>
                </a:lnTo>
                <a:lnTo>
                  <a:pt x="0" y="155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313532" y="432781"/>
            <a:ext cx="13660935" cy="1459623"/>
          </a:xfrm>
          <a:prstGeom prst="rect">
            <a:avLst/>
          </a:prstGeom>
        </p:spPr>
        <p:txBody>
          <a:bodyPr anchor="t" rtlCol="false" tIns="0" lIns="0" bIns="0" rIns="0">
            <a:spAutoFit/>
          </a:bodyPr>
          <a:lstStyle/>
          <a:p>
            <a:pPr algn="ctr">
              <a:lnSpc>
                <a:spcPts val="5648"/>
              </a:lnSpc>
              <a:spcBef>
                <a:spcPct val="0"/>
              </a:spcBef>
            </a:pPr>
            <a:r>
              <a:rPr lang="en-US" sz="4034">
                <a:solidFill>
                  <a:srgbClr val="000000"/>
                </a:solidFill>
                <a:latin typeface="Montserrat Light Bold"/>
              </a:rPr>
              <a:t>Pneumonia X-ray Reports From Shraddha Hospital,Chh Sambhaji nagar</a:t>
            </a:r>
          </a:p>
        </p:txBody>
      </p:sp>
      <p:sp>
        <p:nvSpPr>
          <p:cNvPr name="Freeform 6" id="6"/>
          <p:cNvSpPr/>
          <p:nvPr/>
        </p:nvSpPr>
        <p:spPr>
          <a:xfrm flipH="false" flipV="false" rot="-10800000">
            <a:off x="5986348" y="3676196"/>
            <a:ext cx="3493581" cy="1467304"/>
          </a:xfrm>
          <a:custGeom>
            <a:avLst/>
            <a:gdLst/>
            <a:ahLst/>
            <a:cxnLst/>
            <a:rect r="r" b="b" t="t" l="l"/>
            <a:pathLst>
              <a:path h="1467304" w="3493581">
                <a:moveTo>
                  <a:pt x="0" y="0"/>
                </a:moveTo>
                <a:lnTo>
                  <a:pt x="3493581" y="0"/>
                </a:lnTo>
                <a:lnTo>
                  <a:pt x="3493581" y="1467304"/>
                </a:lnTo>
                <a:lnTo>
                  <a:pt x="0" y="14673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123342" y="4165088"/>
            <a:ext cx="1520577" cy="432370"/>
          </a:xfrm>
          <a:prstGeom prst="rect">
            <a:avLst/>
          </a:prstGeom>
        </p:spPr>
        <p:txBody>
          <a:bodyPr anchor="t" rtlCol="false" tIns="0" lIns="0" bIns="0" rIns="0">
            <a:spAutoFit/>
          </a:bodyPr>
          <a:lstStyle/>
          <a:p>
            <a:pPr algn="ctr">
              <a:lnSpc>
                <a:spcPts val="3468"/>
              </a:lnSpc>
              <a:spcBef>
                <a:spcPct val="0"/>
              </a:spcBef>
            </a:pPr>
            <a:r>
              <a:rPr lang="en-US" sz="2477">
                <a:solidFill>
                  <a:srgbClr val="000000"/>
                </a:solidFill>
                <a:latin typeface="Archivo Black"/>
              </a:rPr>
              <a:t>NORMAL</a:t>
            </a:r>
          </a:p>
        </p:txBody>
      </p:sp>
      <p:sp>
        <p:nvSpPr>
          <p:cNvPr name="TextBox 8" id="8"/>
          <p:cNvSpPr txBox="true"/>
          <p:nvPr/>
        </p:nvSpPr>
        <p:spPr>
          <a:xfrm rot="0">
            <a:off x="7883630" y="7964978"/>
            <a:ext cx="3794756" cy="464717"/>
          </a:xfrm>
          <a:prstGeom prst="rect">
            <a:avLst/>
          </a:prstGeom>
        </p:spPr>
        <p:txBody>
          <a:bodyPr anchor="t" rtlCol="false" tIns="0" lIns="0" bIns="0" rIns="0">
            <a:spAutoFit/>
          </a:bodyPr>
          <a:lstStyle/>
          <a:p>
            <a:pPr algn="ctr">
              <a:lnSpc>
                <a:spcPts val="3767"/>
              </a:lnSpc>
              <a:spcBef>
                <a:spcPct val="0"/>
              </a:spcBef>
            </a:pPr>
            <a:r>
              <a:rPr lang="en-US" sz="2691">
                <a:solidFill>
                  <a:srgbClr val="000000"/>
                </a:solidFill>
                <a:latin typeface="Archivo Black"/>
              </a:rPr>
              <a:t>Pneumonia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396238" y="-1724265"/>
            <a:ext cx="6334896" cy="4261657"/>
          </a:xfrm>
          <a:custGeom>
            <a:avLst/>
            <a:gdLst/>
            <a:ahLst/>
            <a:cxnLst/>
            <a:rect r="r" b="b" t="t" l="l"/>
            <a:pathLst>
              <a:path h="4261657" w="6334896">
                <a:moveTo>
                  <a:pt x="0" y="0"/>
                </a:moveTo>
                <a:lnTo>
                  <a:pt x="6334895" y="0"/>
                </a:lnTo>
                <a:lnTo>
                  <a:pt x="6334895" y="4261657"/>
                </a:lnTo>
                <a:lnTo>
                  <a:pt x="0" y="426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17995" y="7378073"/>
            <a:ext cx="8648160" cy="5817853"/>
          </a:xfrm>
          <a:custGeom>
            <a:avLst/>
            <a:gdLst/>
            <a:ahLst/>
            <a:cxnLst/>
            <a:rect r="r" b="b" t="t" l="l"/>
            <a:pathLst>
              <a:path h="5817853" w="8648160">
                <a:moveTo>
                  <a:pt x="0" y="0"/>
                </a:moveTo>
                <a:lnTo>
                  <a:pt x="8648160" y="0"/>
                </a:lnTo>
                <a:lnTo>
                  <a:pt x="8648160" y="5817854"/>
                </a:lnTo>
                <a:lnTo>
                  <a:pt x="0" y="5817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5" id="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814" t="4690" r="0" b="6626"/>
          <a:stretch>
            <a:fillRect/>
          </a:stretch>
        </p:blipFill>
        <p:spPr>
          <a:xfrm flipH="false" flipV="false" rot="0">
            <a:off x="0" y="-567178"/>
            <a:ext cx="18666496" cy="10854178"/>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189507" y="2169610"/>
            <a:ext cx="13908985" cy="5852530"/>
          </a:xfrm>
          <a:prstGeom prst="rect">
            <a:avLst/>
          </a:prstGeom>
        </p:spPr>
        <p:txBody>
          <a:bodyPr anchor="t" rtlCol="false" tIns="0" lIns="0" bIns="0" rIns="0">
            <a:spAutoFit/>
          </a:bodyPr>
          <a:lstStyle/>
          <a:p>
            <a:pPr algn="just">
              <a:lnSpc>
                <a:spcPts val="7797"/>
              </a:lnSpc>
            </a:pPr>
            <a:r>
              <a:rPr lang="en-US" sz="5650" spc="553">
                <a:solidFill>
                  <a:srgbClr val="FFFFFF"/>
                </a:solidFill>
                <a:latin typeface="League Spartan"/>
              </a:rPr>
              <a:t>TEAM MEMBER  </a:t>
            </a:r>
          </a:p>
          <a:p>
            <a:pPr algn="just">
              <a:lnSpc>
                <a:spcPts val="7797"/>
              </a:lnSpc>
            </a:pPr>
          </a:p>
          <a:p>
            <a:pPr algn="just">
              <a:lnSpc>
                <a:spcPts val="7797"/>
              </a:lnSpc>
            </a:pPr>
            <a:r>
              <a:rPr lang="en-US" sz="5650" spc="553">
                <a:solidFill>
                  <a:srgbClr val="FFFFFF"/>
                </a:solidFill>
                <a:latin typeface="Celandine"/>
              </a:rPr>
              <a:t>1.NIRBHAY KHEDEKAR</a:t>
            </a:r>
          </a:p>
          <a:p>
            <a:pPr algn="just">
              <a:lnSpc>
                <a:spcPts val="7797"/>
              </a:lnSpc>
            </a:pPr>
            <a:r>
              <a:rPr lang="en-US" sz="5650" spc="553">
                <a:solidFill>
                  <a:srgbClr val="FFFFFF"/>
                </a:solidFill>
                <a:latin typeface="Celandine"/>
              </a:rPr>
              <a:t>2.KALPIT KATHAR</a:t>
            </a:r>
          </a:p>
          <a:p>
            <a:pPr algn="just">
              <a:lnSpc>
                <a:spcPts val="7797"/>
              </a:lnSpc>
            </a:pPr>
            <a:r>
              <a:rPr lang="en-US" sz="5650" spc="553">
                <a:solidFill>
                  <a:srgbClr val="FFFFFF"/>
                </a:solidFill>
                <a:latin typeface="Celandine"/>
              </a:rPr>
              <a:t>3.RITURAJ WAGH</a:t>
            </a:r>
          </a:p>
          <a:p>
            <a:pPr algn="just">
              <a:lnSpc>
                <a:spcPts val="7797"/>
              </a:lnSpc>
              <a:spcBef>
                <a:spcPct val="0"/>
              </a:spcBef>
            </a:pPr>
            <a:r>
              <a:rPr lang="en-US" sz="5650" spc="553">
                <a:solidFill>
                  <a:srgbClr val="FFFFFF"/>
                </a:solidFill>
                <a:latin typeface="Celandine"/>
              </a:rPr>
              <a:t>4.SNEHA PATIL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9532111" y="5925172"/>
            <a:ext cx="11609711" cy="7831278"/>
          </a:xfrm>
          <a:custGeom>
            <a:avLst/>
            <a:gdLst/>
            <a:ahLst/>
            <a:cxnLst/>
            <a:rect r="r" b="b" t="t" l="l"/>
            <a:pathLst>
              <a:path h="7831278" w="11609711">
                <a:moveTo>
                  <a:pt x="0" y="0"/>
                </a:moveTo>
                <a:lnTo>
                  <a:pt x="11609711" y="0"/>
                </a:lnTo>
                <a:lnTo>
                  <a:pt x="11609711" y="7831278"/>
                </a:lnTo>
                <a:lnTo>
                  <a:pt x="0" y="7831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50438">
            <a:off x="4288065" y="-8119321"/>
            <a:ext cx="17741953" cy="14580659"/>
          </a:xfrm>
          <a:custGeom>
            <a:avLst/>
            <a:gdLst/>
            <a:ahLst/>
            <a:cxnLst/>
            <a:rect r="r" b="b" t="t" l="l"/>
            <a:pathLst>
              <a:path h="14580659" w="17741953">
                <a:moveTo>
                  <a:pt x="0" y="0"/>
                </a:moveTo>
                <a:lnTo>
                  <a:pt x="17741953" y="0"/>
                </a:lnTo>
                <a:lnTo>
                  <a:pt x="17741953" y="14580659"/>
                </a:lnTo>
                <a:lnTo>
                  <a:pt x="0" y="145806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922420" y="1599753"/>
            <a:ext cx="7523278" cy="976834"/>
          </a:xfrm>
          <a:prstGeom prst="rect">
            <a:avLst/>
          </a:prstGeom>
        </p:spPr>
        <p:txBody>
          <a:bodyPr anchor="t" rtlCol="false" tIns="0" lIns="0" bIns="0" rIns="0">
            <a:spAutoFit/>
          </a:bodyPr>
          <a:lstStyle/>
          <a:p>
            <a:pPr algn="ctr">
              <a:lnSpc>
                <a:spcPts val="7333"/>
              </a:lnSpc>
            </a:pPr>
            <a:r>
              <a:rPr lang="en-US" sz="7333" spc="307">
                <a:solidFill>
                  <a:srgbClr val="FFFBFB"/>
                </a:solidFill>
                <a:latin typeface="Now Heavy"/>
              </a:rPr>
              <a:t>CONTENT</a:t>
            </a:r>
          </a:p>
        </p:txBody>
      </p:sp>
      <p:sp>
        <p:nvSpPr>
          <p:cNvPr name="TextBox 5" id="5"/>
          <p:cNvSpPr txBox="true"/>
          <p:nvPr/>
        </p:nvSpPr>
        <p:spPr>
          <a:xfrm rot="0">
            <a:off x="2919763" y="3041082"/>
            <a:ext cx="937219" cy="762717"/>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01</a:t>
            </a:r>
          </a:p>
        </p:txBody>
      </p:sp>
      <p:sp>
        <p:nvSpPr>
          <p:cNvPr name="TextBox 6" id="6"/>
          <p:cNvSpPr txBox="true"/>
          <p:nvPr/>
        </p:nvSpPr>
        <p:spPr>
          <a:xfrm rot="0">
            <a:off x="2919763" y="3838202"/>
            <a:ext cx="937219" cy="762717"/>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02</a:t>
            </a:r>
          </a:p>
        </p:txBody>
      </p:sp>
      <p:sp>
        <p:nvSpPr>
          <p:cNvPr name="TextBox 7" id="7"/>
          <p:cNvSpPr txBox="true"/>
          <p:nvPr/>
        </p:nvSpPr>
        <p:spPr>
          <a:xfrm rot="0">
            <a:off x="2919763" y="4719359"/>
            <a:ext cx="937219" cy="762717"/>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03</a:t>
            </a:r>
          </a:p>
        </p:txBody>
      </p:sp>
      <p:sp>
        <p:nvSpPr>
          <p:cNvPr name="TextBox 8" id="8"/>
          <p:cNvSpPr txBox="true"/>
          <p:nvPr/>
        </p:nvSpPr>
        <p:spPr>
          <a:xfrm rot="0">
            <a:off x="2919763" y="5516478"/>
            <a:ext cx="937219" cy="762717"/>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04</a:t>
            </a:r>
          </a:p>
        </p:txBody>
      </p:sp>
      <p:sp>
        <p:nvSpPr>
          <p:cNvPr name="TextBox 9" id="9"/>
          <p:cNvSpPr txBox="true"/>
          <p:nvPr/>
        </p:nvSpPr>
        <p:spPr>
          <a:xfrm rot="0">
            <a:off x="4295841" y="3225235"/>
            <a:ext cx="5790503" cy="452076"/>
          </a:xfrm>
          <a:prstGeom prst="rect">
            <a:avLst/>
          </a:prstGeom>
        </p:spPr>
        <p:txBody>
          <a:bodyPr anchor="t" rtlCol="false" tIns="0" lIns="0" bIns="0" rIns="0">
            <a:spAutoFit/>
          </a:bodyPr>
          <a:lstStyle/>
          <a:p>
            <a:pPr>
              <a:lnSpc>
                <a:spcPts val="3759"/>
              </a:lnSpc>
            </a:pPr>
            <a:r>
              <a:rPr lang="en-US" sz="2724" spc="266">
                <a:solidFill>
                  <a:srgbClr val="231F20"/>
                </a:solidFill>
                <a:latin typeface="DM Sans"/>
              </a:rPr>
              <a:t>ABOUT PNEUMONIA</a:t>
            </a:r>
          </a:p>
        </p:txBody>
      </p:sp>
      <p:sp>
        <p:nvSpPr>
          <p:cNvPr name="TextBox 10" id="10"/>
          <p:cNvSpPr txBox="true"/>
          <p:nvPr/>
        </p:nvSpPr>
        <p:spPr>
          <a:xfrm rot="0">
            <a:off x="4295841" y="4019452"/>
            <a:ext cx="6076629" cy="452076"/>
          </a:xfrm>
          <a:prstGeom prst="rect">
            <a:avLst/>
          </a:prstGeom>
        </p:spPr>
        <p:txBody>
          <a:bodyPr anchor="t" rtlCol="false" tIns="0" lIns="0" bIns="0" rIns="0">
            <a:spAutoFit/>
          </a:bodyPr>
          <a:lstStyle/>
          <a:p>
            <a:pPr algn="l" marL="0" indent="0" lvl="0">
              <a:lnSpc>
                <a:spcPts val="3759"/>
              </a:lnSpc>
              <a:spcBef>
                <a:spcPct val="0"/>
              </a:spcBef>
            </a:pPr>
            <a:r>
              <a:rPr lang="en-US" sz="2724" spc="266">
                <a:solidFill>
                  <a:srgbClr val="231F20"/>
                </a:solidFill>
                <a:latin typeface="DM Sans"/>
              </a:rPr>
              <a:t>PROBLEM STATEMENT</a:t>
            </a:r>
          </a:p>
        </p:txBody>
      </p:sp>
      <p:sp>
        <p:nvSpPr>
          <p:cNvPr name="TextBox 11" id="11"/>
          <p:cNvSpPr txBox="true"/>
          <p:nvPr/>
        </p:nvSpPr>
        <p:spPr>
          <a:xfrm rot="0">
            <a:off x="4295841" y="4939543"/>
            <a:ext cx="5790503" cy="452076"/>
          </a:xfrm>
          <a:prstGeom prst="rect">
            <a:avLst/>
          </a:prstGeom>
        </p:spPr>
        <p:txBody>
          <a:bodyPr anchor="t" rtlCol="false" tIns="0" lIns="0" bIns="0" rIns="0">
            <a:spAutoFit/>
          </a:bodyPr>
          <a:lstStyle/>
          <a:p>
            <a:pPr algn="l" marL="0" indent="0" lvl="0">
              <a:lnSpc>
                <a:spcPts val="3759"/>
              </a:lnSpc>
              <a:spcBef>
                <a:spcPct val="0"/>
              </a:spcBef>
            </a:pPr>
            <a:r>
              <a:rPr lang="en-US" sz="2724" spc="266">
                <a:solidFill>
                  <a:srgbClr val="231F20"/>
                </a:solidFill>
                <a:latin typeface="DM Sans"/>
              </a:rPr>
              <a:t>SOLUTION !</a:t>
            </a:r>
          </a:p>
        </p:txBody>
      </p:sp>
      <p:sp>
        <p:nvSpPr>
          <p:cNvPr name="TextBox 12" id="12"/>
          <p:cNvSpPr txBox="true"/>
          <p:nvPr/>
        </p:nvSpPr>
        <p:spPr>
          <a:xfrm rot="0">
            <a:off x="4295841" y="5733761"/>
            <a:ext cx="6076629" cy="452076"/>
          </a:xfrm>
          <a:prstGeom prst="rect">
            <a:avLst/>
          </a:prstGeom>
        </p:spPr>
        <p:txBody>
          <a:bodyPr anchor="t" rtlCol="false" tIns="0" lIns="0" bIns="0" rIns="0">
            <a:spAutoFit/>
          </a:bodyPr>
          <a:lstStyle/>
          <a:p>
            <a:pPr algn="l" marL="0" indent="0" lvl="0">
              <a:lnSpc>
                <a:spcPts val="3759"/>
              </a:lnSpc>
              <a:spcBef>
                <a:spcPct val="0"/>
              </a:spcBef>
            </a:pPr>
            <a:r>
              <a:rPr lang="en-US" sz="2724" spc="266">
                <a:solidFill>
                  <a:srgbClr val="231F20"/>
                </a:solidFill>
                <a:latin typeface="DM Sans"/>
              </a:rPr>
              <a:t>DEEP INTO TECH</a:t>
            </a:r>
          </a:p>
        </p:txBody>
      </p:sp>
      <p:sp>
        <p:nvSpPr>
          <p:cNvPr name="Freeform 13" id="13"/>
          <p:cNvSpPr/>
          <p:nvPr/>
        </p:nvSpPr>
        <p:spPr>
          <a:xfrm flipH="false" flipV="false" rot="0">
            <a:off x="-3454158" y="4191908"/>
            <a:ext cx="4482858" cy="3684094"/>
          </a:xfrm>
          <a:custGeom>
            <a:avLst/>
            <a:gdLst/>
            <a:ahLst/>
            <a:cxnLst/>
            <a:rect r="r" b="b" t="t" l="l"/>
            <a:pathLst>
              <a:path h="3684094" w="4482858">
                <a:moveTo>
                  <a:pt x="0" y="0"/>
                </a:moveTo>
                <a:lnTo>
                  <a:pt x="4482858" y="0"/>
                </a:lnTo>
                <a:lnTo>
                  <a:pt x="4482858" y="3684095"/>
                </a:lnTo>
                <a:lnTo>
                  <a:pt x="0" y="3684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919763" y="6317295"/>
            <a:ext cx="937219" cy="762648"/>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05</a:t>
            </a:r>
          </a:p>
        </p:txBody>
      </p:sp>
      <p:sp>
        <p:nvSpPr>
          <p:cNvPr name="TextBox 15" id="15"/>
          <p:cNvSpPr txBox="true"/>
          <p:nvPr/>
        </p:nvSpPr>
        <p:spPr>
          <a:xfrm rot="0">
            <a:off x="2919763" y="7113286"/>
            <a:ext cx="937219" cy="762648"/>
          </a:xfrm>
          <a:prstGeom prst="rect">
            <a:avLst/>
          </a:prstGeom>
        </p:spPr>
        <p:txBody>
          <a:bodyPr anchor="t" rtlCol="false" tIns="0" lIns="0" bIns="0" rIns="0">
            <a:spAutoFit/>
          </a:bodyPr>
          <a:lstStyle/>
          <a:p>
            <a:pPr algn="ctr">
              <a:lnSpc>
                <a:spcPts val="6260"/>
              </a:lnSpc>
            </a:pPr>
            <a:r>
              <a:rPr lang="en-US" sz="4471">
                <a:solidFill>
                  <a:srgbClr val="2B26AD"/>
                </a:solidFill>
                <a:latin typeface="DM Sans Bold"/>
              </a:rPr>
              <a:t>06</a:t>
            </a:r>
          </a:p>
        </p:txBody>
      </p:sp>
      <p:sp>
        <p:nvSpPr>
          <p:cNvPr name="TextBox 16" id="16"/>
          <p:cNvSpPr txBox="true"/>
          <p:nvPr/>
        </p:nvSpPr>
        <p:spPr>
          <a:xfrm rot="0">
            <a:off x="4295841" y="6496393"/>
            <a:ext cx="6076629" cy="452076"/>
          </a:xfrm>
          <a:prstGeom prst="rect">
            <a:avLst/>
          </a:prstGeom>
        </p:spPr>
        <p:txBody>
          <a:bodyPr anchor="t" rtlCol="false" tIns="0" lIns="0" bIns="0" rIns="0">
            <a:spAutoFit/>
          </a:bodyPr>
          <a:lstStyle/>
          <a:p>
            <a:pPr algn="l" marL="0" indent="0" lvl="0">
              <a:lnSpc>
                <a:spcPts val="3759"/>
              </a:lnSpc>
              <a:spcBef>
                <a:spcPct val="0"/>
              </a:spcBef>
            </a:pPr>
            <a:r>
              <a:rPr lang="en-US" sz="2724" spc="266">
                <a:solidFill>
                  <a:srgbClr val="231F20"/>
                </a:solidFill>
                <a:latin typeface="DM Sans"/>
              </a:rPr>
              <a:t>SUMMARY</a:t>
            </a:r>
          </a:p>
        </p:txBody>
      </p:sp>
      <p:sp>
        <p:nvSpPr>
          <p:cNvPr name="TextBox 17" id="17"/>
          <p:cNvSpPr txBox="true"/>
          <p:nvPr/>
        </p:nvSpPr>
        <p:spPr>
          <a:xfrm rot="0">
            <a:off x="4295841" y="7302131"/>
            <a:ext cx="5790503" cy="432584"/>
          </a:xfrm>
          <a:prstGeom prst="rect">
            <a:avLst/>
          </a:prstGeom>
        </p:spPr>
        <p:txBody>
          <a:bodyPr anchor="t" rtlCol="false" tIns="0" lIns="0" bIns="0" rIns="0">
            <a:spAutoFit/>
          </a:bodyPr>
          <a:lstStyle/>
          <a:p>
            <a:pPr algn="l" marL="0" indent="0" lvl="0">
              <a:lnSpc>
                <a:spcPts val="3582"/>
              </a:lnSpc>
              <a:spcBef>
                <a:spcPct val="0"/>
              </a:spcBef>
            </a:pPr>
            <a:r>
              <a:rPr lang="en-US" sz="2595" spc="254">
                <a:solidFill>
                  <a:srgbClr val="231F20"/>
                </a:solidFill>
                <a:latin typeface="DM Sans"/>
              </a:rPr>
              <a:t>HOW IT WORKS?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5208716" y="-4700899"/>
            <a:ext cx="21072890" cy="14751023"/>
          </a:xfrm>
          <a:custGeom>
            <a:avLst/>
            <a:gdLst/>
            <a:ahLst/>
            <a:cxnLst/>
            <a:rect r="r" b="b" t="t" l="l"/>
            <a:pathLst>
              <a:path h="14751023" w="21072890">
                <a:moveTo>
                  <a:pt x="0" y="0"/>
                </a:moveTo>
                <a:lnTo>
                  <a:pt x="21072890" y="0"/>
                </a:lnTo>
                <a:lnTo>
                  <a:pt x="21072890" y="14751023"/>
                </a:lnTo>
                <a:lnTo>
                  <a:pt x="0" y="147510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17526" y="3301418"/>
            <a:ext cx="5258701" cy="2309138"/>
          </a:xfrm>
          <a:prstGeom prst="rect">
            <a:avLst/>
          </a:prstGeom>
        </p:spPr>
        <p:txBody>
          <a:bodyPr anchor="t" rtlCol="false" tIns="0" lIns="0" bIns="0" rIns="0">
            <a:spAutoFit/>
          </a:bodyPr>
          <a:lstStyle/>
          <a:p>
            <a:pPr algn="ctr">
              <a:lnSpc>
                <a:spcPts val="9224"/>
              </a:lnSpc>
            </a:pPr>
            <a:r>
              <a:rPr lang="en-US" sz="6589" spc="92">
                <a:solidFill>
                  <a:srgbClr val="FFFBFB"/>
                </a:solidFill>
                <a:latin typeface="Now Heavy"/>
              </a:rPr>
              <a:t> THANK</a:t>
            </a:r>
          </a:p>
          <a:p>
            <a:pPr algn="ctr" marL="0" indent="0" lvl="0">
              <a:lnSpc>
                <a:spcPts val="9224"/>
              </a:lnSpc>
              <a:spcBef>
                <a:spcPct val="0"/>
              </a:spcBef>
            </a:pPr>
            <a:r>
              <a:rPr lang="en-US" sz="6589" spc="92">
                <a:solidFill>
                  <a:srgbClr val="FFFBFB"/>
                </a:solidFill>
                <a:latin typeface="Now Heavy"/>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411756" y="3298259"/>
            <a:ext cx="9033215" cy="5213523"/>
            <a:chOff x="0" y="0"/>
            <a:chExt cx="2379118" cy="1373109"/>
          </a:xfrm>
        </p:grpSpPr>
        <p:sp>
          <p:nvSpPr>
            <p:cNvPr name="Freeform 4" id="4"/>
            <p:cNvSpPr/>
            <p:nvPr/>
          </p:nvSpPr>
          <p:spPr>
            <a:xfrm flipH="false" flipV="false" rot="0">
              <a:off x="0" y="0"/>
              <a:ext cx="2379118" cy="1373109"/>
            </a:xfrm>
            <a:custGeom>
              <a:avLst/>
              <a:gdLst/>
              <a:ahLst/>
              <a:cxnLst/>
              <a:rect r="r" b="b" t="t" l="l"/>
              <a:pathLst>
                <a:path h="1373109" w="2379118">
                  <a:moveTo>
                    <a:pt x="24854" y="0"/>
                  </a:moveTo>
                  <a:lnTo>
                    <a:pt x="2354264" y="0"/>
                  </a:lnTo>
                  <a:cubicBezTo>
                    <a:pt x="2367991" y="0"/>
                    <a:pt x="2379118" y="11128"/>
                    <a:pt x="2379118" y="24854"/>
                  </a:cubicBezTo>
                  <a:lnTo>
                    <a:pt x="2379118" y="1348255"/>
                  </a:lnTo>
                  <a:cubicBezTo>
                    <a:pt x="2379118" y="1361981"/>
                    <a:pt x="2367991" y="1373109"/>
                    <a:pt x="2354264" y="1373109"/>
                  </a:cubicBezTo>
                  <a:lnTo>
                    <a:pt x="24854" y="1373109"/>
                  </a:lnTo>
                  <a:cubicBezTo>
                    <a:pt x="11128" y="1373109"/>
                    <a:pt x="0" y="1361981"/>
                    <a:pt x="0" y="1348255"/>
                  </a:cubicBezTo>
                  <a:lnTo>
                    <a:pt x="0" y="24854"/>
                  </a:lnTo>
                  <a:cubicBezTo>
                    <a:pt x="0" y="11128"/>
                    <a:pt x="11128" y="0"/>
                    <a:pt x="24854"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19050"/>
              <a:ext cx="2379118" cy="139215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637557" y="534497"/>
            <a:ext cx="6955217" cy="6637990"/>
          </a:xfrm>
          <a:custGeom>
            <a:avLst/>
            <a:gdLst/>
            <a:ahLst/>
            <a:cxnLst/>
            <a:rect r="r" b="b" t="t" l="l"/>
            <a:pathLst>
              <a:path h="6637990" w="6955217">
                <a:moveTo>
                  <a:pt x="0" y="0"/>
                </a:moveTo>
                <a:lnTo>
                  <a:pt x="6955216" y="0"/>
                </a:lnTo>
                <a:lnTo>
                  <a:pt x="6955216" y="6637990"/>
                </a:lnTo>
                <a:lnTo>
                  <a:pt x="0" y="6637990"/>
                </a:lnTo>
                <a:lnTo>
                  <a:pt x="0" y="0"/>
                </a:lnTo>
                <a:close/>
              </a:path>
            </a:pathLst>
          </a:custGeom>
          <a:blipFill>
            <a:blip r:embed="rId3"/>
            <a:stretch>
              <a:fillRect l="-630" t="0" r="-630" b="0"/>
            </a:stretch>
          </a:blipFill>
        </p:spPr>
      </p:sp>
      <p:sp>
        <p:nvSpPr>
          <p:cNvPr name="Freeform 7" id="7"/>
          <p:cNvSpPr/>
          <p:nvPr/>
        </p:nvSpPr>
        <p:spPr>
          <a:xfrm flipH="false" flipV="false" rot="0">
            <a:off x="325943" y="7718000"/>
            <a:ext cx="2085813" cy="2085813"/>
          </a:xfrm>
          <a:custGeom>
            <a:avLst/>
            <a:gdLst/>
            <a:ahLst/>
            <a:cxnLst/>
            <a:rect r="r" b="b" t="t" l="l"/>
            <a:pathLst>
              <a:path h="2085813" w="2085813">
                <a:moveTo>
                  <a:pt x="0" y="0"/>
                </a:moveTo>
                <a:lnTo>
                  <a:pt x="2085813" y="0"/>
                </a:lnTo>
                <a:lnTo>
                  <a:pt x="2085813" y="2085814"/>
                </a:lnTo>
                <a:lnTo>
                  <a:pt x="0" y="2085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20722" y="1518723"/>
            <a:ext cx="7523278" cy="984454"/>
          </a:xfrm>
          <a:prstGeom prst="rect">
            <a:avLst/>
          </a:prstGeom>
        </p:spPr>
        <p:txBody>
          <a:bodyPr anchor="t" rtlCol="false" tIns="0" lIns="0" bIns="0" rIns="0">
            <a:spAutoFit/>
          </a:bodyPr>
          <a:lstStyle/>
          <a:p>
            <a:pPr algn="ctr" marL="0" indent="0" lvl="0">
              <a:lnSpc>
                <a:spcPts val="7333"/>
              </a:lnSpc>
              <a:spcBef>
                <a:spcPct val="0"/>
              </a:spcBef>
            </a:pPr>
            <a:r>
              <a:rPr lang="en-US" sz="7333" spc="366">
                <a:solidFill>
                  <a:srgbClr val="FFFBFB"/>
                </a:solidFill>
                <a:latin typeface="Now Heavy"/>
              </a:rPr>
              <a:t>PNEUMONIA</a:t>
            </a:r>
          </a:p>
        </p:txBody>
      </p:sp>
      <p:sp>
        <p:nvSpPr>
          <p:cNvPr name="TextBox 9" id="9"/>
          <p:cNvSpPr txBox="true"/>
          <p:nvPr/>
        </p:nvSpPr>
        <p:spPr>
          <a:xfrm rot="0">
            <a:off x="2922578" y="3576411"/>
            <a:ext cx="7558039" cy="4935372"/>
          </a:xfrm>
          <a:prstGeom prst="rect">
            <a:avLst/>
          </a:prstGeom>
        </p:spPr>
        <p:txBody>
          <a:bodyPr anchor="t" rtlCol="false" tIns="0" lIns="0" bIns="0" rIns="0">
            <a:spAutoFit/>
          </a:bodyPr>
          <a:lstStyle/>
          <a:p>
            <a:pPr algn="ctr">
              <a:lnSpc>
                <a:spcPts val="3939"/>
              </a:lnSpc>
            </a:pPr>
            <a:r>
              <a:rPr lang="en-US" sz="2854" spc="279">
                <a:solidFill>
                  <a:srgbClr val="FFFBFB"/>
                </a:solidFill>
                <a:latin typeface="DM Sans"/>
              </a:rPr>
              <a:t>Pneumonia is an infection that   inflames the air sacs in one or both lungs. The air sacs may fill with fluid or pus (purulent material), causing cough with phlegm or pus, fever, chills, and difficulty breathing. A variety of organisms, including bacteria, viruses and fungi, can cause pneumonia.</a:t>
            </a:r>
          </a:p>
          <a:p>
            <a:pPr>
              <a:lnSpc>
                <a:spcPts val="393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9542076">
            <a:off x="13682335" y="-1566530"/>
            <a:ext cx="8638815" cy="5811567"/>
          </a:xfrm>
          <a:custGeom>
            <a:avLst/>
            <a:gdLst/>
            <a:ahLst/>
            <a:cxnLst/>
            <a:rect r="r" b="b" t="t" l="l"/>
            <a:pathLst>
              <a:path h="5811567" w="8638815">
                <a:moveTo>
                  <a:pt x="0" y="0"/>
                </a:moveTo>
                <a:lnTo>
                  <a:pt x="8638816" y="0"/>
                </a:lnTo>
                <a:lnTo>
                  <a:pt x="8638816" y="5811567"/>
                </a:lnTo>
                <a:lnTo>
                  <a:pt x="0" y="5811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87067">
            <a:off x="-3063226" y="7146102"/>
            <a:ext cx="7746525" cy="5211299"/>
          </a:xfrm>
          <a:custGeom>
            <a:avLst/>
            <a:gdLst/>
            <a:ahLst/>
            <a:cxnLst/>
            <a:rect r="r" b="b" t="t" l="l"/>
            <a:pathLst>
              <a:path h="5211299" w="7746525">
                <a:moveTo>
                  <a:pt x="0" y="0"/>
                </a:moveTo>
                <a:lnTo>
                  <a:pt x="7746524" y="0"/>
                </a:lnTo>
                <a:lnTo>
                  <a:pt x="7746524" y="5211298"/>
                </a:lnTo>
                <a:lnTo>
                  <a:pt x="0" y="5211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514707" y="3539951"/>
            <a:ext cx="9166881" cy="6137991"/>
          </a:xfrm>
          <a:custGeom>
            <a:avLst/>
            <a:gdLst/>
            <a:ahLst/>
            <a:cxnLst/>
            <a:rect r="r" b="b" t="t" l="l"/>
            <a:pathLst>
              <a:path h="6137991" w="9166881">
                <a:moveTo>
                  <a:pt x="0" y="0"/>
                </a:moveTo>
                <a:lnTo>
                  <a:pt x="9166881" y="0"/>
                </a:lnTo>
                <a:lnTo>
                  <a:pt x="9166881" y="6137991"/>
                </a:lnTo>
                <a:lnTo>
                  <a:pt x="0" y="6137991"/>
                </a:lnTo>
                <a:lnTo>
                  <a:pt x="0" y="0"/>
                </a:lnTo>
                <a:close/>
              </a:path>
            </a:pathLst>
          </a:custGeom>
          <a:blipFill>
            <a:blip r:embed="rId4"/>
            <a:stretch>
              <a:fillRect l="0" t="0" r="0" b="0"/>
            </a:stretch>
          </a:blipFill>
          <a:ln cap="rnd">
            <a:noFill/>
            <a:prstDash val="solid"/>
            <a:round/>
          </a:ln>
        </p:spPr>
      </p:sp>
      <p:sp>
        <p:nvSpPr>
          <p:cNvPr name="TextBox 5" id="5"/>
          <p:cNvSpPr txBox="true"/>
          <p:nvPr/>
        </p:nvSpPr>
        <p:spPr>
          <a:xfrm rot="0">
            <a:off x="2133351" y="285286"/>
            <a:ext cx="7574663" cy="2581061"/>
          </a:xfrm>
          <a:prstGeom prst="rect">
            <a:avLst/>
          </a:prstGeom>
        </p:spPr>
        <p:txBody>
          <a:bodyPr anchor="t" rtlCol="false" tIns="0" lIns="0" bIns="0" rIns="0">
            <a:spAutoFit/>
          </a:bodyPr>
          <a:lstStyle/>
          <a:p>
            <a:pPr marL="0" indent="0" lvl="0">
              <a:lnSpc>
                <a:spcPts val="10301"/>
              </a:lnSpc>
              <a:spcBef>
                <a:spcPct val="0"/>
              </a:spcBef>
            </a:pPr>
            <a:r>
              <a:rPr lang="en-US" sz="7358" spc="684">
                <a:solidFill>
                  <a:srgbClr val="2B26AD"/>
                </a:solidFill>
                <a:latin typeface="Now Heavy"/>
              </a:rPr>
              <a:t>PROBLEM STATEMENT</a:t>
            </a:r>
          </a:p>
        </p:txBody>
      </p:sp>
      <p:sp>
        <p:nvSpPr>
          <p:cNvPr name="TextBox 6" id="6"/>
          <p:cNvSpPr txBox="true"/>
          <p:nvPr/>
        </p:nvSpPr>
        <p:spPr>
          <a:xfrm rot="0">
            <a:off x="810036" y="3473276"/>
            <a:ext cx="7829871" cy="2988727"/>
          </a:xfrm>
          <a:prstGeom prst="rect">
            <a:avLst/>
          </a:prstGeom>
        </p:spPr>
        <p:txBody>
          <a:bodyPr anchor="t" rtlCol="false" tIns="0" lIns="0" bIns="0" rIns="0">
            <a:spAutoFit/>
          </a:bodyPr>
          <a:lstStyle/>
          <a:p>
            <a:pPr algn="ctr">
              <a:lnSpc>
                <a:spcPts val="4728"/>
              </a:lnSpc>
            </a:pPr>
            <a:r>
              <a:rPr lang="en-US" sz="3426" spc="335">
                <a:solidFill>
                  <a:srgbClr val="004380"/>
                </a:solidFill>
                <a:latin typeface="DM Sans"/>
              </a:rPr>
              <a:t>THERE IS NO CENTRALIZED MONITORING SYSTEM FOR DETECTION OF PNEUMONIA WHICH IS EASILY ACCESSIBLE TO EVERYONE.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TextBox 2" id="2"/>
          <p:cNvSpPr txBox="true"/>
          <p:nvPr/>
        </p:nvSpPr>
        <p:spPr>
          <a:xfrm rot="0">
            <a:off x="567669" y="639000"/>
            <a:ext cx="7302220" cy="1158663"/>
          </a:xfrm>
          <a:prstGeom prst="rect">
            <a:avLst/>
          </a:prstGeom>
        </p:spPr>
        <p:txBody>
          <a:bodyPr anchor="t" rtlCol="false" tIns="0" lIns="0" bIns="0" rIns="0">
            <a:spAutoFit/>
          </a:bodyPr>
          <a:lstStyle/>
          <a:p>
            <a:pPr marL="0" indent="0" lvl="0">
              <a:lnSpc>
                <a:spcPts val="9492"/>
              </a:lnSpc>
              <a:spcBef>
                <a:spcPct val="0"/>
              </a:spcBef>
            </a:pPr>
            <a:r>
              <a:rPr lang="en-US" sz="6780" spc="94">
                <a:solidFill>
                  <a:srgbClr val="2B26AD"/>
                </a:solidFill>
                <a:latin typeface="Now Heavy"/>
              </a:rPr>
              <a:t>WHY WE NEED?</a:t>
            </a:r>
          </a:p>
        </p:txBody>
      </p:sp>
      <p:sp>
        <p:nvSpPr>
          <p:cNvPr name="Freeform 3" id="3"/>
          <p:cNvSpPr/>
          <p:nvPr/>
        </p:nvSpPr>
        <p:spPr>
          <a:xfrm flipH="false" flipV="false" rot="0">
            <a:off x="247837" y="1797663"/>
            <a:ext cx="8084706" cy="7945499"/>
          </a:xfrm>
          <a:custGeom>
            <a:avLst/>
            <a:gdLst/>
            <a:ahLst/>
            <a:cxnLst/>
            <a:rect r="r" b="b" t="t" l="l"/>
            <a:pathLst>
              <a:path h="7945499" w="8084706">
                <a:moveTo>
                  <a:pt x="0" y="0"/>
                </a:moveTo>
                <a:lnTo>
                  <a:pt x="8084706" y="0"/>
                </a:lnTo>
                <a:lnTo>
                  <a:pt x="8084706" y="7945499"/>
                </a:lnTo>
                <a:lnTo>
                  <a:pt x="0" y="7945499"/>
                </a:lnTo>
                <a:lnTo>
                  <a:pt x="0" y="0"/>
                </a:lnTo>
                <a:close/>
              </a:path>
            </a:pathLst>
          </a:custGeom>
          <a:blipFill>
            <a:blip r:embed="rId2"/>
            <a:stretch>
              <a:fillRect l="-9911" t="0" r="-37506" b="0"/>
            </a:stretch>
          </a:blipFill>
        </p:spPr>
      </p:sp>
      <p:sp>
        <p:nvSpPr>
          <p:cNvPr name="Freeform 4" id="4"/>
          <p:cNvSpPr/>
          <p:nvPr/>
        </p:nvSpPr>
        <p:spPr>
          <a:xfrm flipH="false" flipV="false" rot="0">
            <a:off x="12929012" y="-3287306"/>
            <a:ext cx="8342934" cy="5840054"/>
          </a:xfrm>
          <a:custGeom>
            <a:avLst/>
            <a:gdLst/>
            <a:ahLst/>
            <a:cxnLst/>
            <a:rect r="r" b="b" t="t" l="l"/>
            <a:pathLst>
              <a:path h="5840054" w="8342934">
                <a:moveTo>
                  <a:pt x="0" y="0"/>
                </a:moveTo>
                <a:lnTo>
                  <a:pt x="8342934" y="0"/>
                </a:lnTo>
                <a:lnTo>
                  <a:pt x="8342934" y="5840054"/>
                </a:lnTo>
                <a:lnTo>
                  <a:pt x="0" y="5840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6529377" y="1797663"/>
            <a:ext cx="10301934" cy="2458677"/>
            <a:chOff x="0" y="0"/>
            <a:chExt cx="13735912" cy="3278236"/>
          </a:xfrm>
        </p:grpSpPr>
        <p:sp>
          <p:nvSpPr>
            <p:cNvPr name="Freeform 6" id="6"/>
            <p:cNvSpPr/>
            <p:nvPr/>
          </p:nvSpPr>
          <p:spPr>
            <a:xfrm flipH="true" flipV="false" rot="0">
              <a:off x="0" y="0"/>
              <a:ext cx="3710464" cy="3116790"/>
            </a:xfrm>
            <a:custGeom>
              <a:avLst/>
              <a:gdLst/>
              <a:ahLst/>
              <a:cxnLst/>
              <a:rect r="r" b="b" t="t" l="l"/>
              <a:pathLst>
                <a:path h="3116790" w="3710464">
                  <a:moveTo>
                    <a:pt x="3710464" y="0"/>
                  </a:moveTo>
                  <a:lnTo>
                    <a:pt x="0" y="0"/>
                  </a:lnTo>
                  <a:lnTo>
                    <a:pt x="0" y="3116790"/>
                  </a:lnTo>
                  <a:lnTo>
                    <a:pt x="3710464" y="3116790"/>
                  </a:lnTo>
                  <a:lnTo>
                    <a:pt x="371046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246105" y="641929"/>
              <a:ext cx="2055509" cy="1842033"/>
            </a:xfrm>
            <a:prstGeom prst="rect">
              <a:avLst/>
            </a:prstGeom>
          </p:spPr>
          <p:txBody>
            <a:bodyPr anchor="t" rtlCol="false" tIns="0" lIns="0" bIns="0" rIns="0">
              <a:spAutoFit/>
            </a:bodyPr>
            <a:lstStyle/>
            <a:p>
              <a:pPr algn="ctr">
                <a:lnSpc>
                  <a:spcPts val="11619"/>
                </a:lnSpc>
              </a:pPr>
              <a:r>
                <a:rPr lang="en-US" sz="8420" spc="25">
                  <a:solidFill>
                    <a:srgbClr val="FFFFFF"/>
                  </a:solidFill>
                  <a:latin typeface="DM Sans Bold"/>
                </a:rPr>
                <a:t>01</a:t>
              </a:r>
            </a:p>
          </p:txBody>
        </p:sp>
        <p:sp>
          <p:nvSpPr>
            <p:cNvPr name="TextBox 8" id="8"/>
            <p:cNvSpPr txBox="true"/>
            <p:nvPr/>
          </p:nvSpPr>
          <p:spPr>
            <a:xfrm rot="0">
              <a:off x="4027237" y="-38100"/>
              <a:ext cx="9708675" cy="3316336"/>
            </a:xfrm>
            <a:prstGeom prst="rect">
              <a:avLst/>
            </a:prstGeom>
          </p:spPr>
          <p:txBody>
            <a:bodyPr anchor="t" rtlCol="false" tIns="0" lIns="0" bIns="0" rIns="0">
              <a:spAutoFit/>
            </a:bodyPr>
            <a:lstStyle/>
            <a:p>
              <a:pPr>
                <a:lnSpc>
                  <a:spcPts val="3342"/>
                </a:lnSpc>
              </a:pPr>
              <a:r>
                <a:rPr lang="en-US" sz="2422" spc="77">
                  <a:solidFill>
                    <a:srgbClr val="004380"/>
                  </a:solidFill>
                  <a:latin typeface="DM Sans Bold"/>
                </a:rPr>
                <a:t>In today’s time the most effective Pneumonia detection method accepted by the doctors is radiograph. Although, some studies tell us that discrepancies are usual in the interpretation of the chest radiographs via radiologist.</a:t>
              </a:r>
            </a:p>
          </p:txBody>
        </p:sp>
      </p:grpSp>
      <p:grpSp>
        <p:nvGrpSpPr>
          <p:cNvPr name="Group 9" id="9"/>
          <p:cNvGrpSpPr/>
          <p:nvPr/>
        </p:nvGrpSpPr>
        <p:grpSpPr>
          <a:xfrm rot="0">
            <a:off x="6644638" y="4672381"/>
            <a:ext cx="10301934" cy="2412436"/>
            <a:chOff x="0" y="0"/>
            <a:chExt cx="13735912" cy="3216581"/>
          </a:xfrm>
        </p:grpSpPr>
        <p:sp>
          <p:nvSpPr>
            <p:cNvPr name="Freeform 10" id="10"/>
            <p:cNvSpPr/>
            <p:nvPr/>
          </p:nvSpPr>
          <p:spPr>
            <a:xfrm flipH="true" flipV="false" rot="0">
              <a:off x="0" y="0"/>
              <a:ext cx="3640680" cy="3058171"/>
            </a:xfrm>
            <a:custGeom>
              <a:avLst/>
              <a:gdLst/>
              <a:ahLst/>
              <a:cxnLst/>
              <a:rect r="r" b="b" t="t" l="l"/>
              <a:pathLst>
                <a:path h="3058171" w="3640680">
                  <a:moveTo>
                    <a:pt x="3640680" y="0"/>
                  </a:moveTo>
                  <a:lnTo>
                    <a:pt x="0" y="0"/>
                  </a:lnTo>
                  <a:lnTo>
                    <a:pt x="0" y="3058171"/>
                  </a:lnTo>
                  <a:lnTo>
                    <a:pt x="3640680" y="3058171"/>
                  </a:lnTo>
                  <a:lnTo>
                    <a:pt x="364068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222669" y="617644"/>
              <a:ext cx="2016850" cy="1819601"/>
            </a:xfrm>
            <a:prstGeom prst="rect">
              <a:avLst/>
            </a:prstGeom>
          </p:spPr>
          <p:txBody>
            <a:bodyPr anchor="t" rtlCol="false" tIns="0" lIns="0" bIns="0" rIns="0">
              <a:spAutoFit/>
            </a:bodyPr>
            <a:lstStyle/>
            <a:p>
              <a:pPr algn="ctr">
                <a:lnSpc>
                  <a:spcPts val="11401"/>
                </a:lnSpc>
              </a:pPr>
              <a:r>
                <a:rPr lang="en-US" sz="8261" spc="24">
                  <a:solidFill>
                    <a:srgbClr val="FFFFFF"/>
                  </a:solidFill>
                  <a:latin typeface="DM Sans Bold"/>
                </a:rPr>
                <a:t>02</a:t>
              </a:r>
            </a:p>
          </p:txBody>
        </p:sp>
        <p:sp>
          <p:nvSpPr>
            <p:cNvPr name="TextBox 12" id="12"/>
            <p:cNvSpPr txBox="true"/>
            <p:nvPr/>
          </p:nvSpPr>
          <p:spPr>
            <a:xfrm rot="0">
              <a:off x="3951495" y="-38100"/>
              <a:ext cx="9784416" cy="3254681"/>
            </a:xfrm>
            <a:prstGeom prst="rect">
              <a:avLst/>
            </a:prstGeom>
          </p:spPr>
          <p:txBody>
            <a:bodyPr anchor="t" rtlCol="false" tIns="0" lIns="0" bIns="0" rIns="0">
              <a:spAutoFit/>
            </a:bodyPr>
            <a:lstStyle/>
            <a:p>
              <a:pPr>
                <a:lnSpc>
                  <a:spcPts val="3279"/>
                </a:lnSpc>
              </a:pPr>
              <a:r>
                <a:rPr lang="en-US" sz="2376" spc="76">
                  <a:solidFill>
                    <a:srgbClr val="004380"/>
                  </a:solidFill>
                  <a:latin typeface="DM Sans Bold"/>
                </a:rPr>
                <a:t>This drawback of human based observation has provided enough motivation to technology making interference in this field where machine will classify between a normal X-ray and abnormal Chest X-ray. This provides accuracy and speed to the diagnosis process. </a:t>
              </a:r>
            </a:p>
          </p:txBody>
        </p:sp>
      </p:grpSp>
      <p:grpSp>
        <p:nvGrpSpPr>
          <p:cNvPr name="Group 13" id="13"/>
          <p:cNvGrpSpPr/>
          <p:nvPr/>
        </p:nvGrpSpPr>
        <p:grpSpPr>
          <a:xfrm rot="0">
            <a:off x="6679268" y="7500858"/>
            <a:ext cx="10267304" cy="2242305"/>
            <a:chOff x="0" y="0"/>
            <a:chExt cx="13689739" cy="2989740"/>
          </a:xfrm>
        </p:grpSpPr>
        <p:sp>
          <p:nvSpPr>
            <p:cNvPr name="Freeform 14" id="14"/>
            <p:cNvSpPr/>
            <p:nvPr/>
          </p:nvSpPr>
          <p:spPr>
            <a:xfrm flipH="true" flipV="false" rot="0">
              <a:off x="0" y="0"/>
              <a:ext cx="3559214" cy="2989740"/>
            </a:xfrm>
            <a:custGeom>
              <a:avLst/>
              <a:gdLst/>
              <a:ahLst/>
              <a:cxnLst/>
              <a:rect r="r" b="b" t="t" l="l"/>
              <a:pathLst>
                <a:path h="2989740" w="3559214">
                  <a:moveTo>
                    <a:pt x="3559214" y="0"/>
                  </a:moveTo>
                  <a:lnTo>
                    <a:pt x="0" y="0"/>
                  </a:lnTo>
                  <a:lnTo>
                    <a:pt x="0" y="2989740"/>
                  </a:lnTo>
                  <a:lnTo>
                    <a:pt x="3559214" y="2989740"/>
                  </a:lnTo>
                  <a:lnTo>
                    <a:pt x="355921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314590" y="546573"/>
              <a:ext cx="1971720" cy="1763245"/>
            </a:xfrm>
            <a:prstGeom prst="rect">
              <a:avLst/>
            </a:prstGeom>
          </p:spPr>
          <p:txBody>
            <a:bodyPr anchor="t" rtlCol="false" tIns="0" lIns="0" bIns="0" rIns="0">
              <a:spAutoFit/>
            </a:bodyPr>
            <a:lstStyle/>
            <a:p>
              <a:pPr algn="ctr">
                <a:lnSpc>
                  <a:spcPts val="11145"/>
                </a:lnSpc>
              </a:pPr>
              <a:r>
                <a:rPr lang="en-US" sz="8076" spc="24">
                  <a:solidFill>
                    <a:srgbClr val="FFFFFF"/>
                  </a:solidFill>
                  <a:latin typeface="DM Sans Bold"/>
                </a:rPr>
                <a:t>03</a:t>
              </a:r>
            </a:p>
          </p:txBody>
        </p:sp>
        <p:sp>
          <p:nvSpPr>
            <p:cNvPr name="TextBox 16" id="16"/>
            <p:cNvSpPr txBox="true"/>
            <p:nvPr/>
          </p:nvSpPr>
          <p:spPr>
            <a:xfrm rot="0">
              <a:off x="4124264" y="198453"/>
              <a:ext cx="9565475" cy="2111364"/>
            </a:xfrm>
            <a:prstGeom prst="rect">
              <a:avLst/>
            </a:prstGeom>
          </p:spPr>
          <p:txBody>
            <a:bodyPr anchor="t" rtlCol="false" tIns="0" lIns="0" bIns="0" rIns="0">
              <a:spAutoFit/>
            </a:bodyPr>
            <a:lstStyle/>
            <a:p>
              <a:pPr>
                <a:lnSpc>
                  <a:spcPts val="3206"/>
                </a:lnSpc>
              </a:pPr>
              <a:r>
                <a:rPr lang="en-US" sz="2323" spc="74">
                  <a:solidFill>
                    <a:srgbClr val="004380"/>
                  </a:solidFill>
                  <a:latin typeface="DM Sans Bold"/>
                </a:rPr>
                <a:t>Our problem for this project is the “binary Classification” of the input chest X-ray images and then classifies them between the two classes of pneumonia or non?pneumonia.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true" flipV="false" rot="8725302">
            <a:off x="-8264602" y="-5856004"/>
            <a:ext cx="15781688" cy="10645466"/>
          </a:xfrm>
          <a:custGeom>
            <a:avLst/>
            <a:gdLst/>
            <a:ahLst/>
            <a:cxnLst/>
            <a:rect r="r" b="b" t="t" l="l"/>
            <a:pathLst>
              <a:path h="10645466" w="15781688">
                <a:moveTo>
                  <a:pt x="15781688" y="0"/>
                </a:moveTo>
                <a:lnTo>
                  <a:pt x="0" y="0"/>
                </a:lnTo>
                <a:lnTo>
                  <a:pt x="0" y="10645465"/>
                </a:lnTo>
                <a:lnTo>
                  <a:pt x="15781688" y="10645465"/>
                </a:lnTo>
                <a:lnTo>
                  <a:pt x="157816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00666" y="5748976"/>
            <a:ext cx="1686668" cy="1622268"/>
          </a:xfrm>
          <a:custGeom>
            <a:avLst/>
            <a:gdLst/>
            <a:ahLst/>
            <a:cxnLst/>
            <a:rect r="r" b="b" t="t" l="l"/>
            <a:pathLst>
              <a:path h="1622268" w="1686668">
                <a:moveTo>
                  <a:pt x="0" y="0"/>
                </a:moveTo>
                <a:lnTo>
                  <a:pt x="1686668" y="0"/>
                </a:lnTo>
                <a:lnTo>
                  <a:pt x="1686668" y="1622268"/>
                </a:lnTo>
                <a:lnTo>
                  <a:pt x="0" y="1622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975256" y="5899004"/>
            <a:ext cx="1472241" cy="1472241"/>
          </a:xfrm>
          <a:custGeom>
            <a:avLst/>
            <a:gdLst/>
            <a:ahLst/>
            <a:cxnLst/>
            <a:rect r="r" b="b" t="t" l="l"/>
            <a:pathLst>
              <a:path h="1472241" w="1472241">
                <a:moveTo>
                  <a:pt x="0" y="0"/>
                </a:moveTo>
                <a:lnTo>
                  <a:pt x="1472241" y="0"/>
                </a:lnTo>
                <a:lnTo>
                  <a:pt x="1472241" y="1472240"/>
                </a:lnTo>
                <a:lnTo>
                  <a:pt x="0" y="14722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572809" y="5899004"/>
            <a:ext cx="1524920" cy="1472241"/>
          </a:xfrm>
          <a:custGeom>
            <a:avLst/>
            <a:gdLst/>
            <a:ahLst/>
            <a:cxnLst/>
            <a:rect r="r" b="b" t="t" l="l"/>
            <a:pathLst>
              <a:path h="1472241" w="1524920">
                <a:moveTo>
                  <a:pt x="0" y="0"/>
                </a:moveTo>
                <a:lnTo>
                  <a:pt x="1524920" y="0"/>
                </a:lnTo>
                <a:lnTo>
                  <a:pt x="1524920" y="1472240"/>
                </a:lnTo>
                <a:lnTo>
                  <a:pt x="0" y="14722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933374" y="7624792"/>
            <a:ext cx="2788221" cy="436904"/>
          </a:xfrm>
          <a:prstGeom prst="rect">
            <a:avLst/>
          </a:prstGeom>
        </p:spPr>
        <p:txBody>
          <a:bodyPr anchor="t" rtlCol="false" tIns="0" lIns="0" bIns="0" rIns="0">
            <a:spAutoFit/>
          </a:bodyPr>
          <a:lstStyle/>
          <a:p>
            <a:pPr algn="ctr">
              <a:lnSpc>
                <a:spcPts val="3525"/>
              </a:lnSpc>
            </a:pPr>
            <a:r>
              <a:rPr lang="en-US" sz="2554" spc="89">
                <a:solidFill>
                  <a:srgbClr val="FFFBFB"/>
                </a:solidFill>
                <a:latin typeface="DM Sans Bold"/>
              </a:rPr>
              <a:t>Objective nº 1</a:t>
            </a:r>
          </a:p>
        </p:txBody>
      </p:sp>
      <p:sp>
        <p:nvSpPr>
          <p:cNvPr name="TextBox 7" id="7"/>
          <p:cNvSpPr txBox="true"/>
          <p:nvPr/>
        </p:nvSpPr>
        <p:spPr>
          <a:xfrm rot="0">
            <a:off x="7749890" y="7624792"/>
            <a:ext cx="2788221" cy="436904"/>
          </a:xfrm>
          <a:prstGeom prst="rect">
            <a:avLst/>
          </a:prstGeom>
        </p:spPr>
        <p:txBody>
          <a:bodyPr anchor="t" rtlCol="false" tIns="0" lIns="0" bIns="0" rIns="0">
            <a:spAutoFit/>
          </a:bodyPr>
          <a:lstStyle/>
          <a:p>
            <a:pPr algn="ctr">
              <a:lnSpc>
                <a:spcPts val="3525"/>
              </a:lnSpc>
            </a:pPr>
            <a:r>
              <a:rPr lang="en-US" sz="2554" spc="89">
                <a:solidFill>
                  <a:srgbClr val="FFFBFB"/>
                </a:solidFill>
                <a:latin typeface="DM Sans Bold"/>
              </a:rPr>
              <a:t>Objective nº 2</a:t>
            </a:r>
          </a:p>
        </p:txBody>
      </p:sp>
      <p:sp>
        <p:nvSpPr>
          <p:cNvPr name="TextBox 8" id="8"/>
          <p:cNvSpPr txBox="true"/>
          <p:nvPr/>
        </p:nvSpPr>
        <p:spPr>
          <a:xfrm rot="0">
            <a:off x="12321937" y="7624792"/>
            <a:ext cx="2788221" cy="436904"/>
          </a:xfrm>
          <a:prstGeom prst="rect">
            <a:avLst/>
          </a:prstGeom>
        </p:spPr>
        <p:txBody>
          <a:bodyPr anchor="t" rtlCol="false" tIns="0" lIns="0" bIns="0" rIns="0">
            <a:spAutoFit/>
          </a:bodyPr>
          <a:lstStyle/>
          <a:p>
            <a:pPr algn="ctr">
              <a:lnSpc>
                <a:spcPts val="3525"/>
              </a:lnSpc>
            </a:pPr>
            <a:r>
              <a:rPr lang="en-US" sz="2554" spc="89">
                <a:solidFill>
                  <a:srgbClr val="FFFBFB"/>
                </a:solidFill>
                <a:latin typeface="DM Sans Bold"/>
              </a:rPr>
              <a:t>Objective nº 3</a:t>
            </a:r>
          </a:p>
        </p:txBody>
      </p:sp>
      <p:sp>
        <p:nvSpPr>
          <p:cNvPr name="TextBox 9" id="9"/>
          <p:cNvSpPr txBox="true"/>
          <p:nvPr/>
        </p:nvSpPr>
        <p:spPr>
          <a:xfrm rot="0">
            <a:off x="3955340" y="2891000"/>
            <a:ext cx="13747169" cy="6571816"/>
          </a:xfrm>
          <a:prstGeom prst="rect">
            <a:avLst/>
          </a:prstGeom>
        </p:spPr>
        <p:txBody>
          <a:bodyPr anchor="t" rtlCol="false" tIns="0" lIns="0" bIns="0" rIns="0">
            <a:spAutoFit/>
          </a:bodyPr>
          <a:lstStyle/>
          <a:p>
            <a:pPr algn="ctr">
              <a:lnSpc>
                <a:spcPts val="3645"/>
              </a:lnSpc>
            </a:pPr>
            <a:r>
              <a:rPr lang="en-US" sz="2604">
                <a:solidFill>
                  <a:srgbClr val="000000"/>
                </a:solidFill>
                <a:latin typeface="Montserrat Light Bold"/>
              </a:rPr>
              <a:t>Analysis and diagnosis has a major importance in the medical Industry. Timely diagnosis plays a very crucial role whenever lives of the patient are concerned. Pneumonia is sometimes fatal lung infection which can be fatal many times so an early and efficient diagnosis with high accuracy is required. Real life method of detecting pneumonia are very trivial so there is need for a system by using deep-learning has been a driving force for making this project. In this project, we propose different deep convolutional neural network(CNN) architectures to extract features from images of chest X-ray and classify the images to detect presence pneumonia in a person with a higher accuracy. For this research work we have used the real world dataset . Through this project we want to show that with the help of deep learning can help us in detecting disease in early stages which makes it ideal for treatment, which was not possible in the early era of diagnosis.</a:t>
            </a:r>
          </a:p>
          <a:p>
            <a:pPr algn="ctr">
              <a:lnSpc>
                <a:spcPts val="3645"/>
              </a:lnSpc>
              <a:spcBef>
                <a:spcPct val="0"/>
              </a:spcBef>
            </a:pPr>
          </a:p>
        </p:txBody>
      </p:sp>
      <p:sp>
        <p:nvSpPr>
          <p:cNvPr name="TextBox 10" id="10"/>
          <p:cNvSpPr txBox="true"/>
          <p:nvPr/>
        </p:nvSpPr>
        <p:spPr>
          <a:xfrm rot="0">
            <a:off x="7749890" y="1231961"/>
            <a:ext cx="5577386" cy="1052400"/>
          </a:xfrm>
          <a:prstGeom prst="rect">
            <a:avLst/>
          </a:prstGeom>
        </p:spPr>
        <p:txBody>
          <a:bodyPr anchor="t" rtlCol="false" tIns="0" lIns="0" bIns="0" rIns="0">
            <a:spAutoFit/>
          </a:bodyPr>
          <a:lstStyle/>
          <a:p>
            <a:pPr algn="r" marL="0" indent="0" lvl="0">
              <a:lnSpc>
                <a:spcPts val="8576"/>
              </a:lnSpc>
              <a:spcBef>
                <a:spcPct val="0"/>
              </a:spcBef>
            </a:pPr>
            <a:r>
              <a:rPr lang="en-US" sz="6126" spc="569">
                <a:solidFill>
                  <a:srgbClr val="2B26AD"/>
                </a:solidFill>
                <a:latin typeface="Now Heavy"/>
              </a:rPr>
              <a:t>SOLUTION!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669686" y="5143500"/>
            <a:ext cx="1713245" cy="1242882"/>
          </a:xfrm>
          <a:custGeom>
            <a:avLst/>
            <a:gdLst/>
            <a:ahLst/>
            <a:cxnLst/>
            <a:rect r="r" b="b" t="t" l="l"/>
            <a:pathLst>
              <a:path h="1242882" w="1713245">
                <a:moveTo>
                  <a:pt x="0" y="0"/>
                </a:moveTo>
                <a:lnTo>
                  <a:pt x="1713245" y="0"/>
                </a:lnTo>
                <a:lnTo>
                  <a:pt x="1713245" y="1242882"/>
                </a:lnTo>
                <a:lnTo>
                  <a:pt x="0" y="1242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03665" y="4943928"/>
            <a:ext cx="1190215" cy="1566073"/>
          </a:xfrm>
          <a:custGeom>
            <a:avLst/>
            <a:gdLst/>
            <a:ahLst/>
            <a:cxnLst/>
            <a:rect r="r" b="b" t="t" l="l"/>
            <a:pathLst>
              <a:path h="1566073" w="1190215">
                <a:moveTo>
                  <a:pt x="0" y="0"/>
                </a:moveTo>
                <a:lnTo>
                  <a:pt x="1190216" y="0"/>
                </a:lnTo>
                <a:lnTo>
                  <a:pt x="1190216" y="1566073"/>
                </a:lnTo>
                <a:lnTo>
                  <a:pt x="0" y="156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04740" y="1909581"/>
            <a:ext cx="1228847" cy="1197567"/>
          </a:xfrm>
          <a:custGeom>
            <a:avLst/>
            <a:gdLst/>
            <a:ahLst/>
            <a:cxnLst/>
            <a:rect r="r" b="b" t="t" l="l"/>
            <a:pathLst>
              <a:path h="1197567" w="1228847">
                <a:moveTo>
                  <a:pt x="0" y="0"/>
                </a:moveTo>
                <a:lnTo>
                  <a:pt x="1228846" y="0"/>
                </a:lnTo>
                <a:lnTo>
                  <a:pt x="1228846" y="1197567"/>
                </a:lnTo>
                <a:lnTo>
                  <a:pt x="0" y="119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81280" y="1514976"/>
            <a:ext cx="6688418" cy="939848"/>
          </a:xfrm>
          <a:prstGeom prst="rect">
            <a:avLst/>
          </a:prstGeom>
        </p:spPr>
        <p:txBody>
          <a:bodyPr anchor="t" rtlCol="false" tIns="0" lIns="0" bIns="0" rIns="0">
            <a:spAutoFit/>
          </a:bodyPr>
          <a:lstStyle/>
          <a:p>
            <a:pPr marL="0" indent="0" lvl="0">
              <a:lnSpc>
                <a:spcPts val="7639"/>
              </a:lnSpc>
              <a:spcBef>
                <a:spcPct val="0"/>
              </a:spcBef>
            </a:pPr>
            <a:r>
              <a:rPr lang="en-US" sz="5456" spc="76">
                <a:solidFill>
                  <a:srgbClr val="2B26AD"/>
                </a:solidFill>
                <a:latin typeface="Now Heavy"/>
              </a:rPr>
              <a:t>DEEP INTO TECH</a:t>
            </a:r>
          </a:p>
        </p:txBody>
      </p:sp>
      <p:sp>
        <p:nvSpPr>
          <p:cNvPr name="TextBox 6" id="6"/>
          <p:cNvSpPr txBox="true"/>
          <p:nvPr/>
        </p:nvSpPr>
        <p:spPr>
          <a:xfrm rot="0">
            <a:off x="1281280" y="2734328"/>
            <a:ext cx="5536735" cy="705292"/>
          </a:xfrm>
          <a:prstGeom prst="rect">
            <a:avLst/>
          </a:prstGeom>
        </p:spPr>
        <p:txBody>
          <a:bodyPr anchor="t" rtlCol="false" tIns="0" lIns="0" bIns="0" rIns="0">
            <a:spAutoFit/>
          </a:bodyPr>
          <a:lstStyle/>
          <a:p>
            <a:pPr>
              <a:lnSpc>
                <a:spcPts val="5761"/>
              </a:lnSpc>
            </a:pPr>
            <a:r>
              <a:rPr lang="en-US" sz="4174" spc="108">
                <a:solidFill>
                  <a:srgbClr val="004380"/>
                </a:solidFill>
                <a:latin typeface="DM Sans Bold"/>
              </a:rPr>
              <a:t>01  Data acquisition</a:t>
            </a:r>
          </a:p>
        </p:txBody>
      </p:sp>
      <p:sp>
        <p:nvSpPr>
          <p:cNvPr name="TextBox 7" id="7"/>
          <p:cNvSpPr txBox="true"/>
          <p:nvPr/>
        </p:nvSpPr>
        <p:spPr>
          <a:xfrm rot="0">
            <a:off x="14837713" y="6559913"/>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01</a:t>
            </a:r>
          </a:p>
        </p:txBody>
      </p:sp>
      <p:sp>
        <p:nvSpPr>
          <p:cNvPr name="TextBox 8" id="8"/>
          <p:cNvSpPr txBox="true"/>
          <p:nvPr/>
        </p:nvSpPr>
        <p:spPr>
          <a:xfrm rot="0">
            <a:off x="10535427" y="645645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02</a:t>
            </a:r>
          </a:p>
        </p:txBody>
      </p:sp>
      <p:sp>
        <p:nvSpPr>
          <p:cNvPr name="TextBox 9" id="9"/>
          <p:cNvSpPr txBox="true"/>
          <p:nvPr/>
        </p:nvSpPr>
        <p:spPr>
          <a:xfrm rot="0">
            <a:off x="12789936" y="303094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03</a:t>
            </a:r>
          </a:p>
        </p:txBody>
      </p:sp>
      <p:sp>
        <p:nvSpPr>
          <p:cNvPr name="Freeform 10" id="10"/>
          <p:cNvSpPr/>
          <p:nvPr/>
        </p:nvSpPr>
        <p:spPr>
          <a:xfrm flipH="false" flipV="false" rot="0">
            <a:off x="13420217" y="7410173"/>
            <a:ext cx="8342934" cy="5840054"/>
          </a:xfrm>
          <a:custGeom>
            <a:avLst/>
            <a:gdLst/>
            <a:ahLst/>
            <a:cxnLst/>
            <a:rect r="r" b="b" t="t" l="l"/>
            <a:pathLst>
              <a:path h="5840054" w="8342934">
                <a:moveTo>
                  <a:pt x="0" y="0"/>
                </a:moveTo>
                <a:lnTo>
                  <a:pt x="8342933" y="0"/>
                </a:lnTo>
                <a:lnTo>
                  <a:pt x="8342933" y="5840054"/>
                </a:lnTo>
                <a:lnTo>
                  <a:pt x="0" y="5840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455040" y="-3493717"/>
            <a:ext cx="8342934" cy="5840054"/>
          </a:xfrm>
          <a:custGeom>
            <a:avLst/>
            <a:gdLst/>
            <a:ahLst/>
            <a:cxnLst/>
            <a:rect r="r" b="b" t="t" l="l"/>
            <a:pathLst>
              <a:path h="5840054" w="8342934">
                <a:moveTo>
                  <a:pt x="0" y="0"/>
                </a:moveTo>
                <a:lnTo>
                  <a:pt x="8342934" y="0"/>
                </a:lnTo>
                <a:lnTo>
                  <a:pt x="8342934"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281280" y="3757224"/>
            <a:ext cx="8131183" cy="4314506"/>
          </a:xfrm>
          <a:prstGeom prst="rect">
            <a:avLst/>
          </a:prstGeom>
        </p:spPr>
        <p:txBody>
          <a:bodyPr anchor="t" rtlCol="false" tIns="0" lIns="0" bIns="0" rIns="0">
            <a:spAutoFit/>
          </a:bodyPr>
          <a:lstStyle/>
          <a:p>
            <a:pPr>
              <a:lnSpc>
                <a:spcPts val="3478"/>
              </a:lnSpc>
            </a:pPr>
            <a:r>
              <a:rPr lang="en-US" sz="2520" spc="247">
                <a:solidFill>
                  <a:srgbClr val="004380"/>
                </a:solidFill>
                <a:latin typeface="DM Sans"/>
              </a:rPr>
              <a:t>To begin, a substantial collection of chest X-ray images is gathered. Next, each image is carefully examined and labeled to indicate whether or not pneumonia is present. These extensive datasets are typically sourced from medical facilities, research institutions, or by utilizing publicly accessible platforms such as Kaggle or the NIH Chest X-ray dataset.</a:t>
            </a:r>
          </a:p>
          <a:p>
            <a:pPr>
              <a:lnSpc>
                <a:spcPts val="3478"/>
              </a:lnSpc>
            </a:pPr>
          </a:p>
        </p:txBody>
      </p:sp>
      <p:sp>
        <p:nvSpPr>
          <p:cNvPr name="Freeform 13" id="13"/>
          <p:cNvSpPr/>
          <p:nvPr/>
        </p:nvSpPr>
        <p:spPr>
          <a:xfrm flipH="false" flipV="false" rot="0">
            <a:off x="-4728533" y="7588853"/>
            <a:ext cx="8342934" cy="5840054"/>
          </a:xfrm>
          <a:custGeom>
            <a:avLst/>
            <a:gdLst/>
            <a:ahLst/>
            <a:cxnLst/>
            <a:rect r="r" b="b" t="t" l="l"/>
            <a:pathLst>
              <a:path h="5840054" w="8342934">
                <a:moveTo>
                  <a:pt x="0" y="0"/>
                </a:moveTo>
                <a:lnTo>
                  <a:pt x="8342933" y="0"/>
                </a:lnTo>
                <a:lnTo>
                  <a:pt x="8342933"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0266492" y="3709649"/>
            <a:ext cx="7862720" cy="3578796"/>
          </a:xfrm>
          <a:prstGeom prst="rect">
            <a:avLst/>
          </a:prstGeom>
        </p:spPr>
        <p:txBody>
          <a:bodyPr anchor="t" rtlCol="false" tIns="0" lIns="0" bIns="0" rIns="0">
            <a:spAutoFit/>
          </a:bodyPr>
          <a:lstStyle/>
          <a:p>
            <a:pPr algn="ctr">
              <a:lnSpc>
                <a:spcPts val="4168"/>
              </a:lnSpc>
            </a:pPr>
            <a:r>
              <a:rPr lang="en-US" sz="2977">
                <a:solidFill>
                  <a:srgbClr val="004380"/>
                </a:solidFill>
                <a:latin typeface="Montserrat Light"/>
              </a:rPr>
              <a:t>Preprocessing steps involve resizing the images to a standard size, normalization, and augmentation techniques to increase the diversity of the dataset. It may also include handling class imbalances if present.</a:t>
            </a:r>
          </a:p>
          <a:p>
            <a:pPr algn="ctr">
              <a:lnSpc>
                <a:spcPts val="3468"/>
              </a:lnSpc>
              <a:spcBef>
                <a:spcPct val="0"/>
              </a:spcBef>
            </a:pPr>
          </a:p>
        </p:txBody>
      </p:sp>
      <p:sp>
        <p:nvSpPr>
          <p:cNvPr name="TextBox 15" id="15"/>
          <p:cNvSpPr txBox="true"/>
          <p:nvPr/>
        </p:nvSpPr>
        <p:spPr>
          <a:xfrm rot="0">
            <a:off x="10266492" y="2670934"/>
            <a:ext cx="6444814" cy="704593"/>
          </a:xfrm>
          <a:prstGeom prst="rect">
            <a:avLst/>
          </a:prstGeom>
        </p:spPr>
        <p:txBody>
          <a:bodyPr anchor="t" rtlCol="false" tIns="0" lIns="0" bIns="0" rIns="0">
            <a:spAutoFit/>
          </a:bodyPr>
          <a:lstStyle/>
          <a:p>
            <a:pPr>
              <a:lnSpc>
                <a:spcPts val="5764"/>
              </a:lnSpc>
            </a:pPr>
            <a:r>
              <a:rPr lang="en-US" sz="4176" spc="108">
                <a:solidFill>
                  <a:srgbClr val="004380"/>
                </a:solidFill>
                <a:latin typeface="DM Sans Bold"/>
              </a:rPr>
              <a:t>02  Data Preprocessing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669686" y="5143500"/>
            <a:ext cx="1713245" cy="1242882"/>
          </a:xfrm>
          <a:custGeom>
            <a:avLst/>
            <a:gdLst/>
            <a:ahLst/>
            <a:cxnLst/>
            <a:rect r="r" b="b" t="t" l="l"/>
            <a:pathLst>
              <a:path h="1242882" w="1713245">
                <a:moveTo>
                  <a:pt x="0" y="0"/>
                </a:moveTo>
                <a:lnTo>
                  <a:pt x="1713245" y="0"/>
                </a:lnTo>
                <a:lnTo>
                  <a:pt x="1713245" y="1242882"/>
                </a:lnTo>
                <a:lnTo>
                  <a:pt x="0" y="1242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03665" y="4943928"/>
            <a:ext cx="1190215" cy="1566073"/>
          </a:xfrm>
          <a:custGeom>
            <a:avLst/>
            <a:gdLst/>
            <a:ahLst/>
            <a:cxnLst/>
            <a:rect r="r" b="b" t="t" l="l"/>
            <a:pathLst>
              <a:path h="1566073" w="1190215">
                <a:moveTo>
                  <a:pt x="0" y="0"/>
                </a:moveTo>
                <a:lnTo>
                  <a:pt x="1190216" y="0"/>
                </a:lnTo>
                <a:lnTo>
                  <a:pt x="1190216" y="1566073"/>
                </a:lnTo>
                <a:lnTo>
                  <a:pt x="0" y="156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04740" y="1909581"/>
            <a:ext cx="1228847" cy="1197567"/>
          </a:xfrm>
          <a:custGeom>
            <a:avLst/>
            <a:gdLst/>
            <a:ahLst/>
            <a:cxnLst/>
            <a:rect r="r" b="b" t="t" l="l"/>
            <a:pathLst>
              <a:path h="1197567" w="1228847">
                <a:moveTo>
                  <a:pt x="0" y="0"/>
                </a:moveTo>
                <a:lnTo>
                  <a:pt x="1228846" y="0"/>
                </a:lnTo>
                <a:lnTo>
                  <a:pt x="1228846" y="1197567"/>
                </a:lnTo>
                <a:lnTo>
                  <a:pt x="0" y="119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81280" y="1514976"/>
            <a:ext cx="6688418" cy="939848"/>
          </a:xfrm>
          <a:prstGeom prst="rect">
            <a:avLst/>
          </a:prstGeom>
        </p:spPr>
        <p:txBody>
          <a:bodyPr anchor="t" rtlCol="false" tIns="0" lIns="0" bIns="0" rIns="0">
            <a:spAutoFit/>
          </a:bodyPr>
          <a:lstStyle/>
          <a:p>
            <a:pPr marL="0" indent="0" lvl="0">
              <a:lnSpc>
                <a:spcPts val="7639"/>
              </a:lnSpc>
              <a:spcBef>
                <a:spcPct val="0"/>
              </a:spcBef>
            </a:pPr>
            <a:r>
              <a:rPr lang="en-US" sz="5456" spc="76">
                <a:solidFill>
                  <a:srgbClr val="2B26AD"/>
                </a:solidFill>
                <a:latin typeface="Now Heavy"/>
              </a:rPr>
              <a:t>DEEP INTO TECH</a:t>
            </a:r>
          </a:p>
        </p:txBody>
      </p:sp>
      <p:sp>
        <p:nvSpPr>
          <p:cNvPr name="TextBox 6" id="6"/>
          <p:cNvSpPr txBox="true"/>
          <p:nvPr/>
        </p:nvSpPr>
        <p:spPr>
          <a:xfrm rot="0">
            <a:off x="1281280" y="2734328"/>
            <a:ext cx="6688418" cy="705292"/>
          </a:xfrm>
          <a:prstGeom prst="rect">
            <a:avLst/>
          </a:prstGeom>
        </p:spPr>
        <p:txBody>
          <a:bodyPr anchor="t" rtlCol="false" tIns="0" lIns="0" bIns="0" rIns="0">
            <a:spAutoFit/>
          </a:bodyPr>
          <a:lstStyle/>
          <a:p>
            <a:pPr>
              <a:lnSpc>
                <a:spcPts val="5761"/>
              </a:lnSpc>
            </a:pPr>
            <a:r>
              <a:rPr lang="en-US" sz="4174" spc="108">
                <a:solidFill>
                  <a:srgbClr val="004380"/>
                </a:solidFill>
                <a:latin typeface="DM Sans Bold"/>
              </a:rPr>
              <a:t>03  Model Architecture</a:t>
            </a:r>
          </a:p>
        </p:txBody>
      </p:sp>
      <p:sp>
        <p:nvSpPr>
          <p:cNvPr name="TextBox 7" id="7"/>
          <p:cNvSpPr txBox="true"/>
          <p:nvPr/>
        </p:nvSpPr>
        <p:spPr>
          <a:xfrm rot="0">
            <a:off x="14837713" y="6559913"/>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01</a:t>
            </a:r>
          </a:p>
        </p:txBody>
      </p:sp>
      <p:sp>
        <p:nvSpPr>
          <p:cNvPr name="TextBox 8" id="8"/>
          <p:cNvSpPr txBox="true"/>
          <p:nvPr/>
        </p:nvSpPr>
        <p:spPr>
          <a:xfrm rot="0">
            <a:off x="10535427" y="645645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02</a:t>
            </a:r>
          </a:p>
        </p:txBody>
      </p:sp>
      <p:sp>
        <p:nvSpPr>
          <p:cNvPr name="TextBox 9" id="9"/>
          <p:cNvSpPr txBox="true"/>
          <p:nvPr/>
        </p:nvSpPr>
        <p:spPr>
          <a:xfrm rot="0">
            <a:off x="12789936" y="303094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03</a:t>
            </a:r>
          </a:p>
        </p:txBody>
      </p:sp>
      <p:sp>
        <p:nvSpPr>
          <p:cNvPr name="Freeform 10" id="10"/>
          <p:cNvSpPr/>
          <p:nvPr/>
        </p:nvSpPr>
        <p:spPr>
          <a:xfrm flipH="false" flipV="false" rot="0">
            <a:off x="13420217" y="7410173"/>
            <a:ext cx="8342934" cy="5840054"/>
          </a:xfrm>
          <a:custGeom>
            <a:avLst/>
            <a:gdLst/>
            <a:ahLst/>
            <a:cxnLst/>
            <a:rect r="r" b="b" t="t" l="l"/>
            <a:pathLst>
              <a:path h="5840054" w="8342934">
                <a:moveTo>
                  <a:pt x="0" y="0"/>
                </a:moveTo>
                <a:lnTo>
                  <a:pt x="8342933" y="0"/>
                </a:lnTo>
                <a:lnTo>
                  <a:pt x="8342933" y="5840054"/>
                </a:lnTo>
                <a:lnTo>
                  <a:pt x="0" y="5840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455040" y="-3493717"/>
            <a:ext cx="8342934" cy="5840054"/>
          </a:xfrm>
          <a:custGeom>
            <a:avLst/>
            <a:gdLst/>
            <a:ahLst/>
            <a:cxnLst/>
            <a:rect r="r" b="b" t="t" l="l"/>
            <a:pathLst>
              <a:path h="5840054" w="8342934">
                <a:moveTo>
                  <a:pt x="0" y="0"/>
                </a:moveTo>
                <a:lnTo>
                  <a:pt x="8342934" y="0"/>
                </a:lnTo>
                <a:lnTo>
                  <a:pt x="8342934"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281280" y="3757224"/>
            <a:ext cx="8131183" cy="3881103"/>
          </a:xfrm>
          <a:prstGeom prst="rect">
            <a:avLst/>
          </a:prstGeom>
        </p:spPr>
        <p:txBody>
          <a:bodyPr anchor="t" rtlCol="false" tIns="0" lIns="0" bIns="0" rIns="0">
            <a:spAutoFit/>
          </a:bodyPr>
          <a:lstStyle/>
          <a:p>
            <a:pPr>
              <a:lnSpc>
                <a:spcPts val="3478"/>
              </a:lnSpc>
            </a:pPr>
            <a:r>
              <a:rPr lang="en-US" sz="2520" spc="247">
                <a:solidFill>
                  <a:srgbClr val="004380"/>
                </a:solidFill>
                <a:latin typeface="DM Sans"/>
              </a:rPr>
              <a:t>Designing a deep learning architecture suitable for image classification tasks. Convolutional Neural Networks (CNNs) are commonly used for this purpose due to their effectiveness in extracting features from images. Architectures like ResNet, DenseNet, or custom-designed CNN architectures can be used.</a:t>
            </a:r>
          </a:p>
          <a:p>
            <a:pPr>
              <a:lnSpc>
                <a:spcPts val="3478"/>
              </a:lnSpc>
            </a:pPr>
          </a:p>
        </p:txBody>
      </p:sp>
      <p:sp>
        <p:nvSpPr>
          <p:cNvPr name="Freeform 13" id="13"/>
          <p:cNvSpPr/>
          <p:nvPr/>
        </p:nvSpPr>
        <p:spPr>
          <a:xfrm flipH="false" flipV="false" rot="0">
            <a:off x="-4728533" y="7588853"/>
            <a:ext cx="8342934" cy="5840054"/>
          </a:xfrm>
          <a:custGeom>
            <a:avLst/>
            <a:gdLst/>
            <a:ahLst/>
            <a:cxnLst/>
            <a:rect r="r" b="b" t="t" l="l"/>
            <a:pathLst>
              <a:path h="5840054" w="8342934">
                <a:moveTo>
                  <a:pt x="0" y="0"/>
                </a:moveTo>
                <a:lnTo>
                  <a:pt x="8342933" y="0"/>
                </a:lnTo>
                <a:lnTo>
                  <a:pt x="8342933"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0266492" y="3709649"/>
            <a:ext cx="7862720" cy="4102648"/>
          </a:xfrm>
          <a:prstGeom prst="rect">
            <a:avLst/>
          </a:prstGeom>
        </p:spPr>
        <p:txBody>
          <a:bodyPr anchor="t" rtlCol="false" tIns="0" lIns="0" bIns="0" rIns="0">
            <a:spAutoFit/>
          </a:bodyPr>
          <a:lstStyle/>
          <a:p>
            <a:pPr algn="ctr">
              <a:lnSpc>
                <a:spcPts val="4168"/>
              </a:lnSpc>
            </a:pPr>
            <a:r>
              <a:rPr lang="en-US" sz="2977">
                <a:solidFill>
                  <a:srgbClr val="004380"/>
                </a:solidFill>
                <a:latin typeface="Montserrat Light"/>
              </a:rPr>
              <a:t>Training the model involves feeding the preprocessed images into the network and adjusting the parameters (weights) iteratively to minimize a chosen loss function, such as binary cross-entropy, which measures the difference between predicted and actual labels.</a:t>
            </a:r>
          </a:p>
          <a:p>
            <a:pPr algn="ctr">
              <a:lnSpc>
                <a:spcPts val="3468"/>
              </a:lnSpc>
              <a:spcBef>
                <a:spcPct val="0"/>
              </a:spcBef>
            </a:pPr>
          </a:p>
        </p:txBody>
      </p:sp>
      <p:sp>
        <p:nvSpPr>
          <p:cNvPr name="TextBox 15" id="15"/>
          <p:cNvSpPr txBox="true"/>
          <p:nvPr/>
        </p:nvSpPr>
        <p:spPr>
          <a:xfrm rot="0">
            <a:off x="10266492" y="2670934"/>
            <a:ext cx="6444814" cy="704593"/>
          </a:xfrm>
          <a:prstGeom prst="rect">
            <a:avLst/>
          </a:prstGeom>
        </p:spPr>
        <p:txBody>
          <a:bodyPr anchor="t" rtlCol="false" tIns="0" lIns="0" bIns="0" rIns="0">
            <a:spAutoFit/>
          </a:bodyPr>
          <a:lstStyle/>
          <a:p>
            <a:pPr>
              <a:lnSpc>
                <a:spcPts val="5764"/>
              </a:lnSpc>
            </a:pPr>
            <a:r>
              <a:rPr lang="en-US" sz="4176" spc="108">
                <a:solidFill>
                  <a:srgbClr val="004380"/>
                </a:solidFill>
                <a:latin typeface="DM Sans Bold"/>
              </a:rPr>
              <a:t>04  Training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669686" y="5143500"/>
            <a:ext cx="1713245" cy="1242882"/>
          </a:xfrm>
          <a:custGeom>
            <a:avLst/>
            <a:gdLst/>
            <a:ahLst/>
            <a:cxnLst/>
            <a:rect r="r" b="b" t="t" l="l"/>
            <a:pathLst>
              <a:path h="1242882" w="1713245">
                <a:moveTo>
                  <a:pt x="0" y="0"/>
                </a:moveTo>
                <a:lnTo>
                  <a:pt x="1713245" y="0"/>
                </a:lnTo>
                <a:lnTo>
                  <a:pt x="1713245" y="1242882"/>
                </a:lnTo>
                <a:lnTo>
                  <a:pt x="0" y="1242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03665" y="4943928"/>
            <a:ext cx="1190215" cy="1566073"/>
          </a:xfrm>
          <a:custGeom>
            <a:avLst/>
            <a:gdLst/>
            <a:ahLst/>
            <a:cxnLst/>
            <a:rect r="r" b="b" t="t" l="l"/>
            <a:pathLst>
              <a:path h="1566073" w="1190215">
                <a:moveTo>
                  <a:pt x="0" y="0"/>
                </a:moveTo>
                <a:lnTo>
                  <a:pt x="1190216" y="0"/>
                </a:lnTo>
                <a:lnTo>
                  <a:pt x="1190216" y="1566073"/>
                </a:lnTo>
                <a:lnTo>
                  <a:pt x="0" y="156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04740" y="1909581"/>
            <a:ext cx="1228847" cy="1197567"/>
          </a:xfrm>
          <a:custGeom>
            <a:avLst/>
            <a:gdLst/>
            <a:ahLst/>
            <a:cxnLst/>
            <a:rect r="r" b="b" t="t" l="l"/>
            <a:pathLst>
              <a:path h="1197567" w="1228847">
                <a:moveTo>
                  <a:pt x="0" y="0"/>
                </a:moveTo>
                <a:lnTo>
                  <a:pt x="1228846" y="0"/>
                </a:lnTo>
                <a:lnTo>
                  <a:pt x="1228846" y="1197567"/>
                </a:lnTo>
                <a:lnTo>
                  <a:pt x="0" y="1197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81280" y="1514976"/>
            <a:ext cx="6688418" cy="939848"/>
          </a:xfrm>
          <a:prstGeom prst="rect">
            <a:avLst/>
          </a:prstGeom>
        </p:spPr>
        <p:txBody>
          <a:bodyPr anchor="t" rtlCol="false" tIns="0" lIns="0" bIns="0" rIns="0">
            <a:spAutoFit/>
          </a:bodyPr>
          <a:lstStyle/>
          <a:p>
            <a:pPr marL="0" indent="0" lvl="0">
              <a:lnSpc>
                <a:spcPts val="7639"/>
              </a:lnSpc>
              <a:spcBef>
                <a:spcPct val="0"/>
              </a:spcBef>
            </a:pPr>
            <a:r>
              <a:rPr lang="en-US" sz="5456" spc="76">
                <a:solidFill>
                  <a:srgbClr val="2B26AD"/>
                </a:solidFill>
                <a:latin typeface="Now Heavy"/>
              </a:rPr>
              <a:t>DEEP INTO TECH</a:t>
            </a:r>
          </a:p>
        </p:txBody>
      </p:sp>
      <p:sp>
        <p:nvSpPr>
          <p:cNvPr name="TextBox 6" id="6"/>
          <p:cNvSpPr txBox="true"/>
          <p:nvPr/>
        </p:nvSpPr>
        <p:spPr>
          <a:xfrm rot="0">
            <a:off x="1281280" y="2670183"/>
            <a:ext cx="6688418" cy="705344"/>
          </a:xfrm>
          <a:prstGeom prst="rect">
            <a:avLst/>
          </a:prstGeom>
        </p:spPr>
        <p:txBody>
          <a:bodyPr anchor="t" rtlCol="false" tIns="0" lIns="0" bIns="0" rIns="0">
            <a:spAutoFit/>
          </a:bodyPr>
          <a:lstStyle/>
          <a:p>
            <a:pPr>
              <a:lnSpc>
                <a:spcPts val="5761"/>
              </a:lnSpc>
            </a:pPr>
            <a:r>
              <a:rPr lang="en-US" sz="4174" spc="108">
                <a:solidFill>
                  <a:srgbClr val="004380"/>
                </a:solidFill>
                <a:latin typeface="DM Sans Bold"/>
              </a:rPr>
              <a:t>05 Validation:</a:t>
            </a:r>
          </a:p>
        </p:txBody>
      </p:sp>
      <p:sp>
        <p:nvSpPr>
          <p:cNvPr name="TextBox 7" id="7"/>
          <p:cNvSpPr txBox="true"/>
          <p:nvPr/>
        </p:nvSpPr>
        <p:spPr>
          <a:xfrm rot="0">
            <a:off x="14837713" y="6559913"/>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01</a:t>
            </a:r>
          </a:p>
        </p:txBody>
      </p:sp>
      <p:sp>
        <p:nvSpPr>
          <p:cNvPr name="TextBox 8" id="8"/>
          <p:cNvSpPr txBox="true"/>
          <p:nvPr/>
        </p:nvSpPr>
        <p:spPr>
          <a:xfrm rot="0">
            <a:off x="12789936" y="3030948"/>
            <a:ext cx="1058454" cy="764376"/>
          </a:xfrm>
          <a:prstGeom prst="rect">
            <a:avLst/>
          </a:prstGeom>
        </p:spPr>
        <p:txBody>
          <a:bodyPr anchor="t" rtlCol="false" tIns="0" lIns="0" bIns="0" rIns="0">
            <a:spAutoFit/>
          </a:bodyPr>
          <a:lstStyle/>
          <a:p>
            <a:pPr algn="ctr">
              <a:lnSpc>
                <a:spcPts val="6306"/>
              </a:lnSpc>
            </a:pPr>
            <a:r>
              <a:rPr lang="en-US" sz="4569" spc="447">
                <a:solidFill>
                  <a:srgbClr val="FFFFFF"/>
                </a:solidFill>
                <a:latin typeface="DM Sans"/>
              </a:rPr>
              <a:t>03</a:t>
            </a:r>
          </a:p>
        </p:txBody>
      </p:sp>
      <p:sp>
        <p:nvSpPr>
          <p:cNvPr name="Freeform 9" id="9"/>
          <p:cNvSpPr/>
          <p:nvPr/>
        </p:nvSpPr>
        <p:spPr>
          <a:xfrm flipH="false" flipV="false" rot="0">
            <a:off x="13420217" y="7410173"/>
            <a:ext cx="8342934" cy="5840054"/>
          </a:xfrm>
          <a:custGeom>
            <a:avLst/>
            <a:gdLst/>
            <a:ahLst/>
            <a:cxnLst/>
            <a:rect r="r" b="b" t="t" l="l"/>
            <a:pathLst>
              <a:path h="5840054" w="8342934">
                <a:moveTo>
                  <a:pt x="0" y="0"/>
                </a:moveTo>
                <a:lnTo>
                  <a:pt x="8342933" y="0"/>
                </a:lnTo>
                <a:lnTo>
                  <a:pt x="8342933" y="5840054"/>
                </a:lnTo>
                <a:lnTo>
                  <a:pt x="0" y="58400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455040" y="-3493717"/>
            <a:ext cx="8342934" cy="5840054"/>
          </a:xfrm>
          <a:custGeom>
            <a:avLst/>
            <a:gdLst/>
            <a:ahLst/>
            <a:cxnLst/>
            <a:rect r="r" b="b" t="t" l="l"/>
            <a:pathLst>
              <a:path h="5840054" w="8342934">
                <a:moveTo>
                  <a:pt x="0" y="0"/>
                </a:moveTo>
                <a:lnTo>
                  <a:pt x="8342934" y="0"/>
                </a:lnTo>
                <a:lnTo>
                  <a:pt x="8342934"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281280" y="3738174"/>
            <a:ext cx="8131183" cy="3131350"/>
          </a:xfrm>
          <a:prstGeom prst="rect">
            <a:avLst/>
          </a:prstGeom>
        </p:spPr>
        <p:txBody>
          <a:bodyPr anchor="t" rtlCol="false" tIns="0" lIns="0" bIns="0" rIns="0">
            <a:spAutoFit/>
          </a:bodyPr>
          <a:lstStyle/>
          <a:p>
            <a:pPr>
              <a:lnSpc>
                <a:spcPts val="4168"/>
              </a:lnSpc>
            </a:pPr>
            <a:r>
              <a:rPr lang="en-US" sz="3020" spc="296">
                <a:solidFill>
                  <a:srgbClr val="004380"/>
                </a:solidFill>
                <a:latin typeface="DM Sans"/>
              </a:rPr>
              <a:t>Validating the model on a separate dataset (validation set) to assess its performance and prevent overfitting. This step involves monitoring metrics like accuracy, precision, recall, and F1-score.</a:t>
            </a:r>
          </a:p>
        </p:txBody>
      </p:sp>
      <p:sp>
        <p:nvSpPr>
          <p:cNvPr name="Freeform 12" id="12"/>
          <p:cNvSpPr/>
          <p:nvPr/>
        </p:nvSpPr>
        <p:spPr>
          <a:xfrm flipH="false" flipV="false" rot="0">
            <a:off x="-4728533" y="7588853"/>
            <a:ext cx="8342934" cy="5840054"/>
          </a:xfrm>
          <a:custGeom>
            <a:avLst/>
            <a:gdLst/>
            <a:ahLst/>
            <a:cxnLst/>
            <a:rect r="r" b="b" t="t" l="l"/>
            <a:pathLst>
              <a:path h="5840054" w="8342934">
                <a:moveTo>
                  <a:pt x="0" y="0"/>
                </a:moveTo>
                <a:lnTo>
                  <a:pt x="8342933" y="0"/>
                </a:lnTo>
                <a:lnTo>
                  <a:pt x="8342933" y="5840053"/>
                </a:lnTo>
                <a:lnTo>
                  <a:pt x="0" y="58400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0266492" y="3690599"/>
            <a:ext cx="7861749" cy="2509464"/>
          </a:xfrm>
          <a:prstGeom prst="rect">
            <a:avLst/>
          </a:prstGeom>
        </p:spPr>
        <p:txBody>
          <a:bodyPr anchor="t" rtlCol="false" tIns="0" lIns="0" bIns="0" rIns="0">
            <a:spAutoFit/>
          </a:bodyPr>
          <a:lstStyle/>
          <a:p>
            <a:pPr algn="ctr">
              <a:lnSpc>
                <a:spcPts val="5008"/>
              </a:lnSpc>
              <a:spcBef>
                <a:spcPct val="0"/>
              </a:spcBef>
            </a:pPr>
            <a:r>
              <a:rPr lang="en-US" sz="3577">
                <a:solidFill>
                  <a:srgbClr val="004380"/>
                </a:solidFill>
                <a:latin typeface="Montserrat Light"/>
              </a:rPr>
              <a:t> </a:t>
            </a:r>
            <a:r>
              <a:rPr lang="en-US" sz="3577">
                <a:solidFill>
                  <a:srgbClr val="004380"/>
                </a:solidFill>
                <a:latin typeface="Montserrat Light"/>
              </a:rPr>
              <a:t>Fine-tuning the hyperparameters of the model, such as learning rate, batch size, and optimizer choice, to improve its performance.</a:t>
            </a:r>
          </a:p>
        </p:txBody>
      </p:sp>
      <p:sp>
        <p:nvSpPr>
          <p:cNvPr name="TextBox 14" id="14"/>
          <p:cNvSpPr txBox="true"/>
          <p:nvPr/>
        </p:nvSpPr>
        <p:spPr>
          <a:xfrm rot="0">
            <a:off x="10266492" y="2680459"/>
            <a:ext cx="7325192" cy="671088"/>
          </a:xfrm>
          <a:prstGeom prst="rect">
            <a:avLst/>
          </a:prstGeom>
        </p:spPr>
        <p:txBody>
          <a:bodyPr anchor="t" rtlCol="false" tIns="0" lIns="0" bIns="0" rIns="0">
            <a:spAutoFit/>
          </a:bodyPr>
          <a:lstStyle/>
          <a:p>
            <a:pPr>
              <a:lnSpc>
                <a:spcPts val="5488"/>
              </a:lnSpc>
            </a:pPr>
            <a:r>
              <a:rPr lang="en-US" sz="3976" spc="103">
                <a:solidFill>
                  <a:srgbClr val="004380"/>
                </a:solidFill>
                <a:latin typeface="DM Sans Bold"/>
              </a:rPr>
              <a:t>06 Hyperparameter Tuning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DAF_L15w1wg</dc:identifier>
  <dcterms:modified xsi:type="dcterms:W3CDTF">2011-08-01T06:04:30Z</dcterms:modified>
  <cp:revision>1</cp:revision>
  <dc:title>Blue modern marketing proposal presentation </dc:title>
</cp:coreProperties>
</file>